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5"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70"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8BF65AD-4F93-49A1-8714-0DE62C47F1BD}" type="datetimeFigureOut">
              <a:rPr lang="en-US" smtClean="0"/>
              <a:t>5/7/2016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5505533B-8326-42C7-A466-AA1CAA313870}"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BF65AD-4F93-49A1-8714-0DE62C47F1BD}" type="datetimeFigureOut">
              <a:rPr lang="en-US" smtClean="0"/>
              <a:t>5/7/2016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BF65AD-4F93-49A1-8714-0DE62C47F1BD}" type="datetimeFigureOut">
              <a:rPr lang="en-US" smtClean="0"/>
              <a:t>5/7/2016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BF65AD-4F93-49A1-8714-0DE62C47F1BD}" type="datetimeFigureOut">
              <a:rPr lang="en-US" smtClean="0"/>
              <a:t>5/7/2016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8BF65AD-4F93-49A1-8714-0DE62C47F1BD}" type="datetimeFigureOut">
              <a:rPr lang="en-US" smtClean="0"/>
              <a:t>5/7/2016</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5533B-8326-42C7-A466-AA1CAA313870}"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BF65AD-4F93-49A1-8714-0DE62C47F1BD}" type="datetimeFigureOut">
              <a:rPr lang="en-US" smtClean="0"/>
              <a:t>5/7/2016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BF65AD-4F93-49A1-8714-0DE62C47F1BD}" type="datetimeFigureOut">
              <a:rPr lang="en-US" smtClean="0"/>
              <a:t>5/7/2016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BF65AD-4F93-49A1-8714-0DE62C47F1BD}" type="datetimeFigureOut">
              <a:rPr lang="en-US" smtClean="0"/>
              <a:t>5/7/2016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8BF65AD-4F93-49A1-8714-0DE62C47F1BD}" type="datetimeFigureOut">
              <a:rPr lang="en-US" smtClean="0"/>
              <a:t>5/7/2016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05533B-8326-42C7-A466-AA1CAA3138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BF65AD-4F93-49A1-8714-0DE62C47F1BD}" type="datetimeFigureOut">
              <a:rPr lang="en-US" smtClean="0"/>
              <a:t>5/7/2016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5533B-8326-42C7-A466-AA1CAA313870}"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8BF65AD-4F93-49A1-8714-0DE62C47F1BD}" type="datetimeFigureOut">
              <a:rPr lang="en-US" smtClean="0"/>
              <a:t>5/7/2016</a:t>
            </a:fld>
            <a:endParaRPr lang="en-US"/>
          </a:p>
        </p:txBody>
      </p:sp>
      <p:sp>
        <p:nvSpPr>
          <p:cNvPr id="7" name="Slide Number Placeholder 6"/>
          <p:cNvSpPr>
            <a:spLocks noGrp="1"/>
          </p:cNvSpPr>
          <p:nvPr>
            <p:ph type="sldNum" sz="quarter" idx="12"/>
          </p:nvPr>
        </p:nvSpPr>
        <p:spPr/>
        <p:txBody>
          <a:bodyPr/>
          <a:lstStyle/>
          <a:p>
            <a:fld id="{5505533B-8326-42C7-A466-AA1CAA313870}"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8BF65AD-4F93-49A1-8714-0DE62C47F1BD}" type="datetimeFigureOut">
              <a:rPr lang="en-US" smtClean="0"/>
              <a:t>5/7/2016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5505533B-8326-42C7-A466-AA1CAA313870}"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hyperlink" Target="http://www.youtube.com/watch?v=76wv2ybJelQ" TargetMode="Externa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hyperlink" Target="http://www.youtube.com/watch?v=DJ73p75oJek"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hyperlink" Target="http://www.youtube.com/watch?v=JQ3LIqzR6-Q" TargetMode="External"/><Relationship Id="rId2" Type="http://schemas.openxmlformats.org/officeDocument/2006/relationships/image" Target="../media/image4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youtube.com/watch?v=Yd-yNBHxod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4648200"/>
            <a:ext cx="6553200" cy="457200"/>
          </a:xfrm>
        </p:spPr>
        <p:txBody>
          <a:bodyPr/>
          <a:lstStyle/>
          <a:p>
            <a:r>
              <a:rPr lang="en-US" dirty="0" smtClean="0">
                <a:latin typeface="+mj-lt"/>
                <a:cs typeface="Aharoni" pitchFamily="2" charset="-79"/>
              </a:rPr>
              <a:t>US involvement in Vietnam, 1945 - 1975</a:t>
            </a:r>
            <a:endParaRPr lang="en-US" dirty="0">
              <a:latin typeface="+mj-lt"/>
              <a:cs typeface="Aharoni" pitchFamily="2" charset="-79"/>
            </a:endParaRPr>
          </a:p>
        </p:txBody>
      </p:sp>
      <p:sp>
        <p:nvSpPr>
          <p:cNvPr id="2" name="Title 1"/>
          <p:cNvSpPr>
            <a:spLocks noGrp="1"/>
          </p:cNvSpPr>
          <p:nvPr>
            <p:ph type="ctrTitle"/>
          </p:nvPr>
        </p:nvSpPr>
        <p:spPr/>
        <p:txBody>
          <a:bodyPr/>
          <a:lstStyle/>
          <a:p>
            <a:r>
              <a:rPr lang="en-US" dirty="0" smtClean="0">
                <a:cs typeface="Aharoni" pitchFamily="2" charset="-79"/>
              </a:rPr>
              <a:t>The Vietnam War Era</a:t>
            </a:r>
            <a:endParaRPr lang="en-US" dirty="0">
              <a:cs typeface="Aharoni" pitchFamily="2" charset="-79"/>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2788" y="717514"/>
            <a:ext cx="2578512" cy="17340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698584"/>
            <a:ext cx="3048000" cy="178768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81300" y="757437"/>
            <a:ext cx="2562929" cy="1716048"/>
          </a:xfrm>
          <a:prstGeom prst="rect">
            <a:avLst/>
          </a:prstGeom>
        </p:spPr>
      </p:pic>
    </p:spTree>
    <p:extLst>
      <p:ext uri="{BB962C8B-B14F-4D97-AF65-F5344CB8AC3E}">
        <p14:creationId xmlns:p14="http://schemas.microsoft.com/office/powerpoint/2010/main" val="34022801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The Domino </a:t>
            </a:r>
            <a:r>
              <a:rPr lang="en-US" dirty="0" err="1" smtClean="0">
                <a:cs typeface="Aharoni" pitchFamily="2" charset="-79"/>
              </a:rPr>
              <a:t>THeory</a:t>
            </a:r>
            <a:endParaRPr lang="en-US" dirty="0">
              <a:cs typeface="Aharoni" pitchFamily="2" charset="-79"/>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828800"/>
            <a:ext cx="3818189" cy="4373563"/>
          </a:xfrm>
        </p:spPr>
      </p:pic>
      <p:sp>
        <p:nvSpPr>
          <p:cNvPr id="5" name="Rounded Rectangle 4"/>
          <p:cNvSpPr/>
          <p:nvPr/>
        </p:nvSpPr>
        <p:spPr>
          <a:xfrm>
            <a:off x="4343400" y="1447800"/>
            <a:ext cx="4572000" cy="495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lumMod val="85000"/>
                    <a:lumOff val="15000"/>
                  </a:schemeClr>
                </a:solidFill>
                <a:latin typeface="+mj-lt"/>
                <a:cs typeface="Aharoni" pitchFamily="2" charset="-79"/>
              </a:rPr>
              <a:t>The Domino Theory was driven by several fears.  First, that the Soviet Union was behind every communist movement –globally.  The idea that a monolithic form of communism was behind virtually every socialist or Marxist movement proved to be untrue, (many foreign policy contributors were already convinced of this) but Americans developed their foreign policy as if it were.  In reality, significant divides existed between the Chinese and the Soviets – and North Korean and Vietnamese leaders paid little deference to either the USSR or the Chinese. </a:t>
            </a:r>
            <a:endParaRPr lang="en-US" dirty="0">
              <a:solidFill>
                <a:schemeClr val="tx1">
                  <a:lumMod val="85000"/>
                  <a:lumOff val="15000"/>
                </a:schemeClr>
              </a:solidFill>
              <a:latin typeface="+mj-lt"/>
              <a:cs typeface="Aharoni" pitchFamily="2" charset="-79"/>
            </a:endParaRPr>
          </a:p>
        </p:txBody>
      </p:sp>
    </p:spTree>
    <p:extLst>
      <p:ext uri="{BB962C8B-B14F-4D97-AF65-F5344CB8AC3E}">
        <p14:creationId xmlns:p14="http://schemas.microsoft.com/office/powerpoint/2010/main" val="287763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The domino theory</a:t>
            </a:r>
            <a:endParaRPr lang="en-US" dirty="0">
              <a:cs typeface="Aharoni" pitchFamily="2" charset="-79"/>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757169"/>
            <a:ext cx="8229600" cy="4364425"/>
          </a:xfrm>
        </p:spPr>
      </p:pic>
    </p:spTree>
    <p:extLst>
      <p:ext uri="{BB962C8B-B14F-4D97-AF65-F5344CB8AC3E}">
        <p14:creationId xmlns:p14="http://schemas.microsoft.com/office/powerpoint/2010/main" val="2463174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haroni" pitchFamily="2" charset="-79"/>
              </a:rPr>
              <a:t>South Vietnam – America’s Ally</a:t>
            </a:r>
            <a:endParaRPr lang="en-US" dirty="0">
              <a:cs typeface="Aharoni" pitchFamily="2" charset="-79"/>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752600"/>
            <a:ext cx="2795933" cy="44069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276600" y="1752600"/>
            <a:ext cx="5633835" cy="4495800"/>
          </a:xfrm>
        </p:spPr>
      </p:pic>
    </p:spTree>
    <p:extLst>
      <p:ext uri="{BB962C8B-B14F-4D97-AF65-F5344CB8AC3E}">
        <p14:creationId xmlns:p14="http://schemas.microsoft.com/office/powerpoint/2010/main" val="2647545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haroni" pitchFamily="2" charset="-79"/>
              </a:rPr>
              <a:t>Ngo </a:t>
            </a:r>
            <a:r>
              <a:rPr lang="en-US" dirty="0" err="1" smtClean="0">
                <a:cs typeface="Aharoni" pitchFamily="2" charset="-79"/>
              </a:rPr>
              <a:t>Dinh</a:t>
            </a:r>
            <a:r>
              <a:rPr lang="en-US" dirty="0" smtClean="0">
                <a:cs typeface="Aharoni" pitchFamily="2" charset="-79"/>
              </a:rPr>
              <a:t> </a:t>
            </a:r>
            <a:r>
              <a:rPr lang="en-US" dirty="0" smtClean="0">
                <a:cs typeface="Aharoni" pitchFamily="2" charset="-79"/>
              </a:rPr>
              <a:t>Diem: Our Guy in South Vietnam, for better or for Worse?</a:t>
            </a:r>
            <a:endParaRPr lang="en-US" dirty="0">
              <a:cs typeface="Aharoni" pitchFamily="2" charset="-79"/>
            </a:endParaRPr>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latin typeface="+mj-lt"/>
                <a:cs typeface="Aharoni" pitchFamily="2" charset="-79"/>
              </a:rPr>
              <a:t>Although anti-communist, there was little to like about Diem.  He was elected by fraud following the Geneva Accords, and used brute force against political rivals.  Moreover, he was a staunch Catholic who persecuted the Buddhist majority in his own nation.  The main reason for his rise to power was his American education and strong anti-communist philosophy.  By his own people he was hated.  </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57787" y="1779588"/>
            <a:ext cx="3019425" cy="4286250"/>
          </a:xfrm>
        </p:spPr>
      </p:pic>
    </p:spTree>
    <p:extLst>
      <p:ext uri="{BB962C8B-B14F-4D97-AF65-F5344CB8AC3E}">
        <p14:creationId xmlns:p14="http://schemas.microsoft.com/office/powerpoint/2010/main" val="7961893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2800" y="1752600"/>
            <a:ext cx="5562600" cy="3017003"/>
          </a:xfrm>
        </p:spPr>
      </p:pic>
      <p:sp>
        <p:nvSpPr>
          <p:cNvPr id="7" name="Text Placeholder 6"/>
          <p:cNvSpPr>
            <a:spLocks noGrp="1"/>
          </p:cNvSpPr>
          <p:nvPr>
            <p:ph type="body" sz="half" idx="2"/>
          </p:nvPr>
        </p:nvSpPr>
        <p:spPr>
          <a:xfrm>
            <a:off x="762000" y="2438400"/>
            <a:ext cx="2298634" cy="2438400"/>
          </a:xfrm>
        </p:spPr>
        <p:txBody>
          <a:bodyPr>
            <a:normAutofit fontScale="92500" lnSpcReduction="10000"/>
          </a:bodyPr>
          <a:lstStyle/>
          <a:p>
            <a:r>
              <a:rPr lang="en-US" dirty="0" smtClean="0">
                <a:latin typeface="+mj-lt"/>
                <a:cs typeface="Aharoni" pitchFamily="2" charset="-79"/>
              </a:rPr>
              <a:t>As an act of protest against Diem, Buddhist monks burned themselves alive in the middle of busy intersections.  Americans wondered who we were supporting in light of such reports. Throughout the Vietnam War, Americans questioned the  loyalty of and the actions of our South Vietnamese allies.</a:t>
            </a:r>
            <a:endParaRPr lang="en-US" dirty="0">
              <a:latin typeface="+mj-lt"/>
              <a:cs typeface="Aharoni" pitchFamily="2" charset="-79"/>
            </a:endParaRPr>
          </a:p>
        </p:txBody>
      </p:sp>
      <p:sp>
        <p:nvSpPr>
          <p:cNvPr id="5" name="Title 4"/>
          <p:cNvSpPr>
            <a:spLocks noGrp="1"/>
          </p:cNvSpPr>
          <p:nvPr>
            <p:ph type="title"/>
          </p:nvPr>
        </p:nvSpPr>
        <p:spPr>
          <a:xfrm>
            <a:off x="769000" y="1734312"/>
            <a:ext cx="2298634" cy="627888"/>
          </a:xfrm>
        </p:spPr>
        <p:txBody>
          <a:bodyPr>
            <a:normAutofit fontScale="90000"/>
          </a:bodyPr>
          <a:lstStyle/>
          <a:p>
            <a:r>
              <a:rPr lang="en-US" dirty="0" smtClean="0">
                <a:cs typeface="Aharoni" pitchFamily="2" charset="-79"/>
              </a:rPr>
              <a:t>Buddhist Self-immolation </a:t>
            </a:r>
            <a:endParaRPr lang="en-US" dirty="0">
              <a:cs typeface="Aharoni" pitchFamily="2" charset="-79"/>
            </a:endParaRPr>
          </a:p>
        </p:txBody>
      </p:sp>
    </p:spTree>
    <p:extLst>
      <p:ext uri="{BB962C8B-B14F-4D97-AF65-F5344CB8AC3E}">
        <p14:creationId xmlns:p14="http://schemas.microsoft.com/office/powerpoint/2010/main" val="710382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956289" y="5656556"/>
            <a:ext cx="7244736" cy="439444"/>
          </a:xfrm>
        </p:spPr>
        <p:txBody>
          <a:bodyPr>
            <a:normAutofit fontScale="77500" lnSpcReduction="20000"/>
          </a:bodyPr>
          <a:lstStyle/>
          <a:p>
            <a:pPr algn="l"/>
            <a:r>
              <a:rPr lang="en-US" dirty="0" smtClean="0">
                <a:solidFill>
                  <a:schemeClr val="tx1">
                    <a:lumMod val="85000"/>
                    <a:lumOff val="15000"/>
                  </a:schemeClr>
                </a:solidFill>
                <a:latin typeface="+mj-lt"/>
                <a:cs typeface="Aharoni" pitchFamily="2" charset="-79"/>
              </a:rPr>
              <a:t>A military Coup resulted in his death, Americans were later accused of “giving the signal” to overthrow him.</a:t>
            </a:r>
            <a:endParaRPr lang="en-US" dirty="0">
              <a:solidFill>
                <a:schemeClr val="tx1">
                  <a:lumMod val="85000"/>
                  <a:lumOff val="15000"/>
                </a:schemeClr>
              </a:solidFill>
              <a:latin typeface="+mj-lt"/>
              <a:cs typeface="Aharoni" pitchFamily="2" charset="-79"/>
            </a:endParaRPr>
          </a:p>
        </p:txBody>
      </p:sp>
      <p:sp>
        <p:nvSpPr>
          <p:cNvPr id="5" name="Title 4"/>
          <p:cNvSpPr>
            <a:spLocks noGrp="1"/>
          </p:cNvSpPr>
          <p:nvPr>
            <p:ph type="title"/>
          </p:nvPr>
        </p:nvSpPr>
        <p:spPr/>
        <p:txBody>
          <a:bodyPr/>
          <a:lstStyle/>
          <a:p>
            <a:r>
              <a:rPr lang="en-US" dirty="0" smtClean="0">
                <a:cs typeface="Aharoni" pitchFamily="2" charset="-79"/>
              </a:rPr>
              <a:t>Ngo Diem was assassinated in 1963.</a:t>
            </a:r>
            <a:endParaRPr lang="en-US" dirty="0">
              <a:cs typeface="Aharoni" pitchFamily="2" charset="-79"/>
            </a:endParaRPr>
          </a:p>
        </p:txBody>
      </p:sp>
      <p:pic>
        <p:nvPicPr>
          <p:cNvPr id="3" name="Picture Placeholder 2"/>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657" r="2657" b="22966"/>
          <a:stretch/>
        </p:blipFill>
        <p:spPr>
          <a:xfrm>
            <a:off x="685800" y="1143000"/>
            <a:ext cx="7772400" cy="3336788"/>
          </a:xfrm>
        </p:spPr>
      </p:pic>
    </p:spTree>
    <p:extLst>
      <p:ext uri="{BB962C8B-B14F-4D97-AF65-F5344CB8AC3E}">
        <p14:creationId xmlns:p14="http://schemas.microsoft.com/office/powerpoint/2010/main" val="1551813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Kennedy Assassinated</a:t>
            </a:r>
            <a:endParaRPr lang="en-US" dirty="0">
              <a:cs typeface="Aharoni" pitchFamily="2" charset="-79"/>
            </a:endParaRPr>
          </a:p>
        </p:txBody>
      </p:sp>
      <p:sp>
        <p:nvSpPr>
          <p:cNvPr id="6" name="Content Placeholder 5"/>
          <p:cNvSpPr>
            <a:spLocks noGrp="1"/>
          </p:cNvSpPr>
          <p:nvPr>
            <p:ph sz="half" idx="1"/>
          </p:nvPr>
        </p:nvSpPr>
        <p:spPr/>
        <p:txBody>
          <a:bodyPr>
            <a:normAutofit fontScale="77500" lnSpcReduction="20000"/>
          </a:bodyPr>
          <a:lstStyle/>
          <a:p>
            <a:pPr marL="114300" indent="0">
              <a:buNone/>
            </a:pPr>
            <a:r>
              <a:rPr lang="en-US" dirty="0" smtClean="0">
                <a:latin typeface="+mj-lt"/>
                <a:cs typeface="Aharoni" pitchFamily="2" charset="-79"/>
              </a:rPr>
              <a:t>The Kennedy Assassination followed just months afterwards.  The influence of Kennedy’s death on the course of the Vietnam War has been a topic of much discussion in historical circles.  Many of those closest to Kennedy believe that he was ready to withdraw completely from the region.  Once LBJ assumed leadership of the nation, the domino theory began to dictate terms once again. </a:t>
            </a:r>
            <a:endParaRPr lang="en-US" dirty="0">
              <a:latin typeface="+mj-lt"/>
              <a:cs typeface="Aharoni" pitchFamily="2" charset="-79"/>
            </a:endParaRPr>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344705">
            <a:off x="5029200" y="1554881"/>
            <a:ext cx="2971800" cy="4802338"/>
          </a:xfrm>
        </p:spPr>
      </p:pic>
    </p:spTree>
    <p:extLst>
      <p:ext uri="{BB962C8B-B14F-4D97-AF65-F5344CB8AC3E}">
        <p14:creationId xmlns:p14="http://schemas.microsoft.com/office/powerpoint/2010/main" val="11197567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60672" cy="1039427"/>
          </a:xfrm>
        </p:spPr>
        <p:txBody>
          <a:bodyPr>
            <a:normAutofit fontScale="90000"/>
          </a:bodyPr>
          <a:lstStyle/>
          <a:p>
            <a:r>
              <a:rPr lang="en-US" dirty="0" smtClean="0">
                <a:cs typeface="Aharoni" pitchFamily="2" charset="-79"/>
              </a:rPr>
              <a:t>National Liberation Front, or the </a:t>
            </a:r>
            <a:r>
              <a:rPr lang="en-US" dirty="0" smtClean="0">
                <a:cs typeface="Aharoni" pitchFamily="2" charset="-79"/>
              </a:rPr>
              <a:t>Vietcong</a:t>
            </a:r>
            <a:endParaRPr lang="en-US" dirty="0">
              <a:cs typeface="Aharoni" pitchFamily="2" charset="-79"/>
            </a:endParaRPr>
          </a:p>
        </p:txBody>
      </p:sp>
      <p:sp>
        <p:nvSpPr>
          <p:cNvPr id="3" name="Content Placeholder 2"/>
          <p:cNvSpPr>
            <a:spLocks noGrp="1"/>
          </p:cNvSpPr>
          <p:nvPr>
            <p:ph sz="half" idx="1"/>
          </p:nvPr>
        </p:nvSpPr>
        <p:spPr/>
        <p:txBody>
          <a:bodyPr>
            <a:normAutofit fontScale="70000" lnSpcReduction="20000"/>
          </a:bodyPr>
          <a:lstStyle/>
          <a:p>
            <a:pPr marL="114300" indent="0">
              <a:buNone/>
            </a:pPr>
            <a:r>
              <a:rPr lang="en-US" dirty="0" smtClean="0">
                <a:latin typeface="+mj-lt"/>
                <a:cs typeface="Aharoni" pitchFamily="2" charset="-79"/>
              </a:rPr>
              <a:t>In South Vietnam, opposition leaders – groups which opposed both the Diem regime and the military coup – were being supplied by the North Vietnamese communist forces and Ho Chi Minh.  Ho, and the North Vietnamese, were receiving aid from the USSR – lending evidence to the argument that the Kremlin controlled all.  These opposition forces would eventually cause American soldiers enormous anxiety – creating an atmosphere where no one could be trusted.</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752600"/>
            <a:ext cx="3957901" cy="3886199"/>
          </a:xfrm>
        </p:spPr>
      </p:pic>
    </p:spTree>
    <p:extLst>
      <p:ext uri="{BB962C8B-B14F-4D97-AF65-F5344CB8AC3E}">
        <p14:creationId xmlns:p14="http://schemas.microsoft.com/office/powerpoint/2010/main" val="1334740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Lyndon Baines Johnson</a:t>
            </a:r>
            <a:endParaRPr lang="en-US" dirty="0">
              <a:cs typeface="Aharoni" pitchFamily="2" charset="-79"/>
            </a:endParaRPr>
          </a:p>
        </p:txBody>
      </p:sp>
      <p:sp>
        <p:nvSpPr>
          <p:cNvPr id="3" name="Content Placeholder 2"/>
          <p:cNvSpPr>
            <a:spLocks noGrp="1"/>
          </p:cNvSpPr>
          <p:nvPr>
            <p:ph sz="half" idx="1"/>
          </p:nvPr>
        </p:nvSpPr>
        <p:spPr>
          <a:xfrm>
            <a:off x="76200" y="1719071"/>
            <a:ext cx="4038600" cy="4407408"/>
          </a:xfrm>
        </p:spPr>
        <p:txBody>
          <a:bodyPr>
            <a:noAutofit/>
          </a:bodyPr>
          <a:lstStyle/>
          <a:p>
            <a:pPr marL="114300" indent="0">
              <a:buNone/>
            </a:pPr>
            <a:r>
              <a:rPr lang="en-US" sz="1600" dirty="0" smtClean="0">
                <a:latin typeface="+mj-lt"/>
                <a:cs typeface="Aharoni" pitchFamily="2" charset="-79"/>
              </a:rPr>
              <a:t>“If I left the woman I really loved – the Great Society – in order to get involved with that bitch of war on the other side of the world, then I would lose everything at home.  All my programs.  All my hopes to feed the hungry and shelter the homeless.  All my dreams to provide education and medical care to the browns and the blacks and the lame and the poor.  But if I left that war and let the Communists take over South Vietnam, then I would be seen as a coward and my nation would be seen as an appeaser, and we would both find it impossible to  accomplish anything for anybody anywhere on the entire globe.  Oh, I could see it coming all right.” </a:t>
            </a:r>
            <a:endParaRPr lang="en-US" sz="1600"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14800" y="1828800"/>
            <a:ext cx="4648200" cy="3165385"/>
          </a:xfrm>
        </p:spPr>
      </p:pic>
      <p:sp>
        <p:nvSpPr>
          <p:cNvPr id="4" name="Rounded Rectangle 3"/>
          <p:cNvSpPr/>
          <p:nvPr/>
        </p:nvSpPr>
        <p:spPr>
          <a:xfrm>
            <a:off x="4038600" y="4876800"/>
            <a:ext cx="4876800" cy="1219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latin typeface="+mj-lt"/>
              </a:rPr>
              <a:t>LBJ had hoped to be a President in the style of Franklin Roosevelt, and imitated his domestic programs: Medicare, Medicaid, Head Start, the Civil Rights Act, and the Voting Rights Act.  But his Presidency and his legacy were ruined by American involvement in Vietnam. </a:t>
            </a:r>
            <a:endParaRPr lang="en-US" sz="1400" dirty="0">
              <a:latin typeface="+mj-lt"/>
            </a:endParaRPr>
          </a:p>
        </p:txBody>
      </p:sp>
    </p:spTree>
    <p:extLst>
      <p:ext uri="{BB962C8B-B14F-4D97-AF65-F5344CB8AC3E}">
        <p14:creationId xmlns:p14="http://schemas.microsoft.com/office/powerpoint/2010/main" val="1597650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haroni" pitchFamily="2" charset="-79"/>
              </a:rPr>
              <a:t>The gulf of </a:t>
            </a:r>
            <a:r>
              <a:rPr lang="en-US" dirty="0" err="1" smtClean="0">
                <a:cs typeface="Aharoni" pitchFamily="2" charset="-79"/>
              </a:rPr>
              <a:t>tonkin</a:t>
            </a:r>
            <a:r>
              <a:rPr lang="en-US" dirty="0" smtClean="0">
                <a:cs typeface="Aharoni" pitchFamily="2" charset="-79"/>
              </a:rPr>
              <a:t> – </a:t>
            </a:r>
            <a:r>
              <a:rPr lang="en-US" dirty="0" err="1" smtClean="0">
                <a:cs typeface="Aharoni" pitchFamily="2" charset="-79"/>
              </a:rPr>
              <a:t>uss</a:t>
            </a:r>
            <a:r>
              <a:rPr lang="en-US" dirty="0" smtClean="0">
                <a:cs typeface="Aharoni" pitchFamily="2" charset="-79"/>
              </a:rPr>
              <a:t> </a:t>
            </a:r>
            <a:r>
              <a:rPr lang="en-US" dirty="0" err="1" smtClean="0">
                <a:cs typeface="Aharoni" pitchFamily="2" charset="-79"/>
              </a:rPr>
              <a:t>maddox</a:t>
            </a:r>
            <a:endParaRPr lang="en-US" dirty="0">
              <a:cs typeface="Aharoni" pitchFamily="2" charset="-79"/>
            </a:endParaRPr>
          </a:p>
        </p:txBody>
      </p:sp>
      <p:sp>
        <p:nvSpPr>
          <p:cNvPr id="3" name="Content Placeholder 2"/>
          <p:cNvSpPr>
            <a:spLocks noGrp="1"/>
          </p:cNvSpPr>
          <p:nvPr>
            <p:ph sz="half" idx="1"/>
          </p:nvPr>
        </p:nvSpPr>
        <p:spPr>
          <a:xfrm>
            <a:off x="228600" y="1719070"/>
            <a:ext cx="4419600" cy="4986530"/>
          </a:xfrm>
        </p:spPr>
        <p:txBody>
          <a:bodyPr>
            <a:normAutofit fontScale="70000" lnSpcReduction="20000"/>
          </a:bodyPr>
          <a:lstStyle/>
          <a:p>
            <a:pPr marL="114300" indent="0">
              <a:buNone/>
            </a:pPr>
            <a:r>
              <a:rPr lang="en-US" dirty="0" smtClean="0">
                <a:latin typeface="+mj-lt"/>
                <a:cs typeface="Aharoni" pitchFamily="2" charset="-79"/>
              </a:rPr>
              <a:t>Reportedly, the American destroyer USS Maddox was attacked in August of 1964 by three North Vietnamese torpedo boats.  </a:t>
            </a:r>
            <a:r>
              <a:rPr lang="en-US" dirty="0" smtClean="0">
                <a:latin typeface="+mj-lt"/>
                <a:cs typeface="Aharoni" pitchFamily="2" charset="-79"/>
              </a:rPr>
              <a:t>The USS Turner Joy had also </a:t>
            </a:r>
            <a:r>
              <a:rPr lang="en-US" dirty="0" smtClean="0">
                <a:latin typeface="+mj-lt"/>
                <a:cs typeface="Aharoni" pitchFamily="2" charset="-79"/>
              </a:rPr>
              <a:t>reportedly been under assault recently.  </a:t>
            </a:r>
            <a:r>
              <a:rPr lang="en-US" dirty="0" smtClean="0">
                <a:latin typeface="+mj-lt"/>
                <a:cs typeface="Aharoni" pitchFamily="2" charset="-79"/>
              </a:rPr>
              <a:t>There </a:t>
            </a:r>
            <a:r>
              <a:rPr lang="en-US" dirty="0" smtClean="0">
                <a:latin typeface="+mj-lt"/>
                <a:cs typeface="Aharoni" pitchFamily="2" charset="-79"/>
              </a:rPr>
              <a:t>is some dispute over whether or not this incident took place – at all.  The United States used the incident to justify escalation into the Vietnam War.  In retrospect, many in the State Department at the time suggested that the event was contrived.  Robert McNamara, the Secretary of Defense, explains:</a:t>
            </a:r>
          </a:p>
          <a:p>
            <a:pPr marL="114300" indent="0">
              <a:buNone/>
            </a:pPr>
            <a:r>
              <a:rPr lang="en-US" dirty="0">
                <a:latin typeface="+mj-lt"/>
                <a:cs typeface="Aharoni" pitchFamily="2" charset="-79"/>
                <a:hlinkClick r:id="rId2"/>
              </a:rPr>
              <a:t>http://www.youtube.com/watch?v=76wv2ybJelQ</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96244" y="1612634"/>
            <a:ext cx="4038600" cy="2564511"/>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4290" y="4191000"/>
            <a:ext cx="4142509" cy="2444080"/>
          </a:xfrm>
          <a:prstGeom prst="rect">
            <a:avLst/>
          </a:prstGeom>
        </p:spPr>
      </p:pic>
    </p:spTree>
    <p:extLst>
      <p:ext uri="{BB962C8B-B14F-4D97-AF65-F5344CB8AC3E}">
        <p14:creationId xmlns:p14="http://schemas.microsoft.com/office/powerpoint/2010/main" val="37655849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The origins of the war</a:t>
            </a:r>
            <a:endParaRPr lang="en-US" dirty="0">
              <a:cs typeface="Aharoni" pitchFamily="2" charset="-79"/>
            </a:endParaRPr>
          </a:p>
        </p:txBody>
      </p:sp>
      <p:sp>
        <p:nvSpPr>
          <p:cNvPr id="3" name="Content Placeholder 2"/>
          <p:cNvSpPr>
            <a:spLocks noGrp="1"/>
          </p:cNvSpPr>
          <p:nvPr>
            <p:ph idx="1"/>
          </p:nvPr>
        </p:nvSpPr>
        <p:spPr/>
        <p:txBody>
          <a:bodyPr>
            <a:normAutofit lnSpcReduction="10000"/>
          </a:bodyPr>
          <a:lstStyle/>
          <a:p>
            <a:r>
              <a:rPr lang="en-US" dirty="0" smtClean="0">
                <a:latin typeface="+mj-lt"/>
                <a:cs typeface="Aharoni" pitchFamily="2" charset="-79"/>
              </a:rPr>
              <a:t>For thousands of years, the Vietnamese people asserted for their independence against Chinese emperors and leaders who sought to exact tributes or “civilize” the Vietnamese by forcing them to adopt Chinese Culture.</a:t>
            </a:r>
          </a:p>
          <a:p>
            <a:r>
              <a:rPr lang="en-US" dirty="0" smtClean="0">
                <a:latin typeface="+mj-lt"/>
                <a:cs typeface="Aharoni" pitchFamily="2" charset="-79"/>
              </a:rPr>
              <a:t>In the 1800s, France established a sphere of influence in the region; by 1858, France had claimed Vietnam – “French Indochina” as its colony.</a:t>
            </a:r>
          </a:p>
          <a:p>
            <a:r>
              <a:rPr lang="en-US" dirty="0" smtClean="0">
                <a:latin typeface="+mj-lt"/>
                <a:cs typeface="Aharoni" pitchFamily="2" charset="-79"/>
              </a:rPr>
              <a:t>France established plantation agriculture using Vietnamese laborers,  and grew rice, tea, tobacco, and indigo for export.  Other natural resources created industries like tin and rubber for use by French businessmen.</a:t>
            </a:r>
          </a:p>
          <a:p>
            <a:endParaRPr lang="en-US" dirty="0">
              <a:latin typeface="+mj-lt"/>
            </a:endParaRPr>
          </a:p>
        </p:txBody>
      </p:sp>
    </p:spTree>
    <p:extLst>
      <p:ext uri="{BB962C8B-B14F-4D97-AF65-F5344CB8AC3E}">
        <p14:creationId xmlns:p14="http://schemas.microsoft.com/office/powerpoint/2010/main" val="4012317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cs typeface="Aharoni" pitchFamily="2" charset="-79"/>
              </a:rPr>
              <a:t>The Gulf of Tonkin </a:t>
            </a:r>
            <a:r>
              <a:rPr lang="en-US" dirty="0" smtClean="0">
                <a:cs typeface="Aharoni" pitchFamily="2" charset="-79"/>
              </a:rPr>
              <a:t>Resolution: </a:t>
            </a:r>
            <a:br>
              <a:rPr lang="en-US" dirty="0" smtClean="0">
                <a:cs typeface="Aharoni" pitchFamily="2" charset="-79"/>
              </a:rPr>
            </a:br>
            <a:r>
              <a:rPr lang="en-US" dirty="0" smtClean="0">
                <a:cs typeface="Aharoni" pitchFamily="2" charset="-79"/>
              </a:rPr>
              <a:t>A Declaration of War </a:t>
            </a:r>
            <a:r>
              <a:rPr lang="en-US" dirty="0" err="1" smtClean="0">
                <a:cs typeface="Aharoni" pitchFamily="2" charset="-79"/>
              </a:rPr>
              <a:t>iN</a:t>
            </a:r>
            <a:r>
              <a:rPr lang="en-US" dirty="0" smtClean="0">
                <a:cs typeface="Aharoni" pitchFamily="2" charset="-79"/>
              </a:rPr>
              <a:t> Vietnam</a:t>
            </a:r>
            <a:endParaRPr lang="en-US" dirty="0">
              <a:cs typeface="Aharoni" pitchFamily="2" charset="-79"/>
            </a:endParaRPr>
          </a:p>
        </p:txBody>
      </p:sp>
      <p:sp>
        <p:nvSpPr>
          <p:cNvPr id="9" name="Content Placeholder 8"/>
          <p:cNvSpPr>
            <a:spLocks noGrp="1"/>
          </p:cNvSpPr>
          <p:nvPr>
            <p:ph sz="half" idx="1"/>
          </p:nvPr>
        </p:nvSpPr>
        <p:spPr>
          <a:xfrm>
            <a:off x="152400" y="1719070"/>
            <a:ext cx="5181600" cy="4986530"/>
          </a:xfrm>
        </p:spPr>
        <p:txBody>
          <a:bodyPr>
            <a:noAutofit/>
          </a:bodyPr>
          <a:lstStyle/>
          <a:p>
            <a:pPr marL="114300" indent="0">
              <a:buNone/>
            </a:pPr>
            <a:r>
              <a:rPr lang="en-US" sz="1200" dirty="0" smtClean="0">
                <a:latin typeface="+mj-lt"/>
                <a:cs typeface="Aharoni" pitchFamily="2" charset="-79"/>
              </a:rPr>
              <a:t>The Gulf of Tonkin Resolution passed by Congress in the fall of 1964 granted the President the authority to fight against the communist threat in North Vietnam.  </a:t>
            </a:r>
          </a:p>
          <a:p>
            <a:pPr marL="114300" indent="0">
              <a:buNone/>
            </a:pPr>
            <a:r>
              <a:rPr lang="en-US" sz="1200" dirty="0" smtClean="0">
                <a:latin typeface="+mj-lt"/>
                <a:cs typeface="Aharoni" pitchFamily="2" charset="-79"/>
              </a:rPr>
              <a:t>The resolution read, in part, “</a:t>
            </a:r>
            <a:r>
              <a:rPr lang="en-US" sz="1200" i="1" dirty="0">
                <a:latin typeface="+mj-lt"/>
                <a:cs typeface="Aharoni" pitchFamily="2" charset="-79"/>
              </a:rPr>
              <a:t>Resolved by the Senate and House of Representatives of the United States of America in Congress assembled, </a:t>
            </a:r>
            <a:r>
              <a:rPr lang="en-US" sz="1200" dirty="0">
                <a:latin typeface="+mj-lt"/>
                <a:cs typeface="Aharoni" pitchFamily="2" charset="-79"/>
              </a:rPr>
              <a:t>That the Congress approves and supports the determination of the President, as Commander in Chief, to take all necessary measures to repel any armed attack against the forces of the United States and to prevent further aggression.</a:t>
            </a:r>
          </a:p>
          <a:p>
            <a:pPr marL="114300" indent="0">
              <a:buNone/>
            </a:pPr>
            <a:r>
              <a:rPr lang="en-US" sz="1200" dirty="0">
                <a:latin typeface="+mj-lt"/>
                <a:cs typeface="Aharoni" pitchFamily="2" charset="-79"/>
              </a:rPr>
              <a:t>Section 2. The United States regards as vital to its national interest and to world peace the maintenance of international peace and security in southeast Asia. Consonant with the Constitution of the United States and the Charter of the United Nations and in accordance with its obligations under the Southeast Asia Collective Defense Treaty, the United States is, therefore, prepared, as the President determines, to take all necessary steps, including the use of armed force, to assist any member or protocol state of the Southeast Asia Collective Defense Treaty requesting assistance in defense of its freedom.</a:t>
            </a:r>
          </a:p>
          <a:p>
            <a:pPr marL="114300" indent="0">
              <a:buNone/>
            </a:pPr>
            <a:r>
              <a:rPr lang="en-US" sz="1200" dirty="0">
                <a:latin typeface="+mj-lt"/>
                <a:cs typeface="Aharoni" pitchFamily="2" charset="-79"/>
              </a:rPr>
              <a:t>Section 3. This resolution shall expire when the President shall determine that the peace and security of the area is reasonably assured by international conditions created by action of the United Nations or otherwise, except that it may be terminated earlier by concurrent resolution of the Congress.</a:t>
            </a:r>
          </a:p>
          <a:p>
            <a:endParaRPr lang="en-US" sz="1200" dirty="0">
              <a:latin typeface="+mj-lt"/>
              <a:cs typeface="Aharoni" pitchFamily="2" charset="-79"/>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347178">
            <a:off x="5562600" y="1600200"/>
            <a:ext cx="3257710" cy="4893081"/>
          </a:xfrm>
        </p:spPr>
      </p:pic>
    </p:spTree>
    <p:extLst>
      <p:ext uri="{BB962C8B-B14F-4D97-AF65-F5344CB8AC3E}">
        <p14:creationId xmlns:p14="http://schemas.microsoft.com/office/powerpoint/2010/main" val="1462124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LBJ and Escalation</a:t>
            </a:r>
            <a:endParaRPr lang="en-US" dirty="0">
              <a:cs typeface="Aharoni" pitchFamily="2" charset="-79"/>
            </a:endParaRPr>
          </a:p>
        </p:txBody>
      </p:sp>
      <p:sp>
        <p:nvSpPr>
          <p:cNvPr id="3" name="Content Placeholder 2"/>
          <p:cNvSpPr>
            <a:spLocks noGrp="1"/>
          </p:cNvSpPr>
          <p:nvPr>
            <p:ph sz="half" idx="1"/>
          </p:nvPr>
        </p:nvSpPr>
        <p:spPr>
          <a:xfrm>
            <a:off x="152400" y="1719070"/>
            <a:ext cx="3505200" cy="4834129"/>
          </a:xfrm>
        </p:spPr>
        <p:txBody>
          <a:bodyPr>
            <a:noAutofit/>
          </a:bodyPr>
          <a:lstStyle/>
          <a:p>
            <a:pPr marL="114300" indent="0">
              <a:buNone/>
            </a:pPr>
            <a:r>
              <a:rPr lang="en-US" sz="1800" dirty="0" smtClean="0">
                <a:latin typeface="+mj-lt"/>
                <a:cs typeface="Aharoni" pitchFamily="2" charset="-79"/>
              </a:rPr>
              <a:t>Starting with the landing of close to 50,000 American soldiers to protect US air strips in Da Nang, the United States escalated the number of troops present in South Vietnam to 500,000 soldiers by 1968.  The United States continued bombing the North Vietnamese – using weapons like Agent Orange and napalm in order to get a better look at the enemy through the heavy jungle canopy in Vietnam.</a:t>
            </a:r>
            <a:endParaRPr lang="en-US" sz="1800"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86200" y="1752600"/>
            <a:ext cx="4876800" cy="3321060"/>
          </a:xfrm>
        </p:spPr>
      </p:pic>
    </p:spTree>
    <p:extLst>
      <p:ext uri="{BB962C8B-B14F-4D97-AF65-F5344CB8AC3E}">
        <p14:creationId xmlns:p14="http://schemas.microsoft.com/office/powerpoint/2010/main" val="10346729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4027" b="14027"/>
          <a:stretch>
            <a:fillRect/>
          </a:stretch>
        </p:blipFill>
        <p:spPr>
          <a:xfrm>
            <a:off x="685800" y="685800"/>
            <a:ext cx="7772400" cy="4331564"/>
          </a:xfrm>
        </p:spPr>
      </p:pic>
      <p:sp>
        <p:nvSpPr>
          <p:cNvPr id="7" name="Text Placeholder 6"/>
          <p:cNvSpPr>
            <a:spLocks noGrp="1"/>
          </p:cNvSpPr>
          <p:nvPr>
            <p:ph type="body" sz="half" idx="2"/>
          </p:nvPr>
        </p:nvSpPr>
        <p:spPr/>
        <p:txBody>
          <a:bodyPr/>
          <a:lstStyle/>
          <a:p>
            <a:r>
              <a:rPr lang="en-US" dirty="0" smtClean="0">
                <a:latin typeface="+mj-lt"/>
              </a:rPr>
              <a:t>US bombing missions over North Vietnam</a:t>
            </a:r>
            <a:endParaRPr lang="en-US" dirty="0">
              <a:latin typeface="+mj-lt"/>
            </a:endParaRPr>
          </a:p>
        </p:txBody>
      </p:sp>
      <p:sp>
        <p:nvSpPr>
          <p:cNvPr id="5" name="Title 4"/>
          <p:cNvSpPr>
            <a:spLocks noGrp="1"/>
          </p:cNvSpPr>
          <p:nvPr>
            <p:ph type="title"/>
          </p:nvPr>
        </p:nvSpPr>
        <p:spPr/>
        <p:txBody>
          <a:bodyPr/>
          <a:lstStyle/>
          <a:p>
            <a:r>
              <a:rPr lang="en-US" dirty="0" smtClean="0">
                <a:cs typeface="Aharoni" pitchFamily="2" charset="-79"/>
              </a:rPr>
              <a:t>Operation Rolling thunder</a:t>
            </a:r>
            <a:endParaRPr lang="en-US" dirty="0">
              <a:cs typeface="Aharoni" pitchFamily="2" charset="-79"/>
            </a:endParaRPr>
          </a:p>
        </p:txBody>
      </p:sp>
    </p:spTree>
    <p:extLst>
      <p:ext uri="{BB962C8B-B14F-4D97-AF65-F5344CB8AC3E}">
        <p14:creationId xmlns:p14="http://schemas.microsoft.com/office/powerpoint/2010/main" val="41676900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504" b="13504"/>
          <a:stretch>
            <a:fillRect/>
          </a:stretch>
        </p:blipFill>
        <p:spPr/>
      </p:pic>
      <p:sp>
        <p:nvSpPr>
          <p:cNvPr id="3" name="Text Placeholder 2"/>
          <p:cNvSpPr>
            <a:spLocks noGrp="1"/>
          </p:cNvSpPr>
          <p:nvPr>
            <p:ph type="body" sz="half" idx="2"/>
          </p:nvPr>
        </p:nvSpPr>
        <p:spPr/>
        <p:txBody>
          <a:bodyPr>
            <a:normAutofit fontScale="77500" lnSpcReduction="20000"/>
          </a:bodyPr>
          <a:lstStyle/>
          <a:p>
            <a:r>
              <a:rPr lang="en-US" dirty="0" smtClean="0">
                <a:latin typeface="+mj-lt"/>
              </a:rPr>
              <a:t>Used as a defoliant to identify and bomb the Ho Chi Minh </a:t>
            </a:r>
            <a:r>
              <a:rPr lang="en-US" dirty="0" smtClean="0">
                <a:latin typeface="+mj-lt"/>
              </a:rPr>
              <a:t>trail, napalm instilled fear in communities in Vietnam.</a:t>
            </a:r>
            <a:endParaRPr lang="en-US" dirty="0">
              <a:latin typeface="+mj-lt"/>
            </a:endParaRPr>
          </a:p>
        </p:txBody>
      </p:sp>
      <p:sp>
        <p:nvSpPr>
          <p:cNvPr id="4" name="Title 3"/>
          <p:cNvSpPr>
            <a:spLocks noGrp="1"/>
          </p:cNvSpPr>
          <p:nvPr>
            <p:ph type="title"/>
          </p:nvPr>
        </p:nvSpPr>
        <p:spPr/>
        <p:txBody>
          <a:bodyPr/>
          <a:lstStyle/>
          <a:p>
            <a:r>
              <a:rPr lang="en-US" dirty="0" smtClean="0"/>
              <a:t>napalm</a:t>
            </a:r>
            <a:endParaRPr lang="en-US" dirty="0"/>
          </a:p>
        </p:txBody>
      </p:sp>
    </p:spTree>
    <p:extLst>
      <p:ext uri="{BB962C8B-B14F-4D97-AF65-F5344CB8AC3E}">
        <p14:creationId xmlns:p14="http://schemas.microsoft.com/office/powerpoint/2010/main" val="420649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461" b="14461"/>
          <a:stretch>
            <a:fillRect/>
          </a:stretch>
        </p:blipFill>
        <p:spPr/>
      </p:pic>
      <p:sp>
        <p:nvSpPr>
          <p:cNvPr id="3" name="Text Placeholder 2"/>
          <p:cNvSpPr>
            <a:spLocks noGrp="1"/>
          </p:cNvSpPr>
          <p:nvPr>
            <p:ph type="body" sz="half" idx="2"/>
          </p:nvPr>
        </p:nvSpPr>
        <p:spPr/>
        <p:txBody>
          <a:bodyPr>
            <a:normAutofit fontScale="55000" lnSpcReduction="20000"/>
          </a:bodyPr>
          <a:lstStyle/>
          <a:p>
            <a:pPr algn="l"/>
            <a:r>
              <a:rPr lang="en-US" b="1" dirty="0" smtClean="0">
                <a:solidFill>
                  <a:schemeClr val="tx1">
                    <a:lumMod val="85000"/>
                    <a:lumOff val="15000"/>
                  </a:schemeClr>
                </a:solidFill>
                <a:latin typeface="+mj-lt"/>
              </a:rPr>
              <a:t>A chemical defoliant, it is now a know carcinogen, and it Is commonly assumed to have caused serious birth defects and miscarriages.</a:t>
            </a:r>
            <a:endParaRPr lang="en-US" b="1" dirty="0">
              <a:solidFill>
                <a:schemeClr val="tx1">
                  <a:lumMod val="85000"/>
                  <a:lumOff val="15000"/>
                </a:schemeClr>
              </a:solidFill>
              <a:latin typeface="+mj-lt"/>
            </a:endParaRPr>
          </a:p>
        </p:txBody>
      </p:sp>
      <p:sp>
        <p:nvSpPr>
          <p:cNvPr id="4" name="Title 3"/>
          <p:cNvSpPr>
            <a:spLocks noGrp="1"/>
          </p:cNvSpPr>
          <p:nvPr>
            <p:ph type="title"/>
          </p:nvPr>
        </p:nvSpPr>
        <p:spPr/>
        <p:txBody>
          <a:bodyPr/>
          <a:lstStyle/>
          <a:p>
            <a:r>
              <a:rPr lang="en-US" dirty="0" smtClean="0"/>
              <a:t>Agent </a:t>
            </a:r>
            <a:r>
              <a:rPr lang="en-US" dirty="0" err="1" smtClean="0"/>
              <a:t>ORange</a:t>
            </a:r>
            <a:endParaRPr lang="en-US" dirty="0"/>
          </a:p>
        </p:txBody>
      </p:sp>
    </p:spTree>
    <p:extLst>
      <p:ext uri="{BB962C8B-B14F-4D97-AF65-F5344CB8AC3E}">
        <p14:creationId xmlns:p14="http://schemas.microsoft.com/office/powerpoint/2010/main" val="296553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Search and destroy</a:t>
            </a:r>
            <a:endParaRPr lang="en-US" dirty="0">
              <a:cs typeface="Aharoni" pitchFamily="2" charset="-79"/>
            </a:endParaRPr>
          </a:p>
        </p:txBody>
      </p:sp>
      <p:sp>
        <p:nvSpPr>
          <p:cNvPr id="6" name="Content Placeholder 5"/>
          <p:cNvSpPr>
            <a:spLocks noGrp="1"/>
          </p:cNvSpPr>
          <p:nvPr>
            <p:ph sz="half" idx="1"/>
          </p:nvPr>
        </p:nvSpPr>
        <p:spPr>
          <a:xfrm>
            <a:off x="381000" y="1905000"/>
            <a:ext cx="4038600" cy="4407408"/>
          </a:xfrm>
        </p:spPr>
        <p:txBody>
          <a:bodyPr>
            <a:normAutofit fontScale="62500" lnSpcReduction="20000"/>
          </a:bodyPr>
          <a:lstStyle/>
          <a:p>
            <a:pPr marL="114300" indent="0">
              <a:buNone/>
            </a:pPr>
            <a:r>
              <a:rPr lang="en-US" dirty="0" smtClean="0">
                <a:latin typeface="+mj-lt"/>
                <a:cs typeface="Aharoni" pitchFamily="2" charset="-79"/>
              </a:rPr>
              <a:t>The “search and destroy” </a:t>
            </a:r>
            <a:r>
              <a:rPr lang="en-US" dirty="0" smtClean="0">
                <a:latin typeface="+mj-lt"/>
                <a:cs typeface="Aharoni" pitchFamily="2" charset="-79"/>
              </a:rPr>
              <a:t>missions </a:t>
            </a:r>
            <a:r>
              <a:rPr lang="en-US" dirty="0" smtClean="0">
                <a:latin typeface="+mj-lt"/>
                <a:cs typeface="Aharoni" pitchFamily="2" charset="-79"/>
              </a:rPr>
              <a:t>which American soldiers were sent out on throughout the Vietnam War resulted in unspeakable civilian deaths and casualties. </a:t>
            </a:r>
            <a:r>
              <a:rPr lang="en-US" dirty="0" smtClean="0">
                <a:latin typeface="+mj-lt"/>
                <a:cs typeface="Aharoni" pitchFamily="2" charset="-79"/>
              </a:rPr>
              <a:t>At one point, American politicians defended the missions by stating, “</a:t>
            </a:r>
            <a:r>
              <a:rPr lang="en-US" dirty="0" smtClean="0">
                <a:latin typeface="+mj-lt"/>
                <a:cs typeface="Aharoni" pitchFamily="2" charset="-79"/>
              </a:rPr>
              <a:t>In order to save these villages, we must destroy them.”  </a:t>
            </a:r>
            <a:r>
              <a:rPr lang="en-US" dirty="0" smtClean="0">
                <a:latin typeface="+mj-lt"/>
                <a:cs typeface="Aharoni" pitchFamily="2" charset="-79"/>
              </a:rPr>
              <a:t>The thought that Americans could spread democracy using violent force, of course, was heavily criticized by many Americans.  </a:t>
            </a:r>
            <a:r>
              <a:rPr lang="en-US" dirty="0" smtClean="0">
                <a:latin typeface="+mj-lt"/>
                <a:cs typeface="Aharoni" pitchFamily="2" charset="-79"/>
              </a:rPr>
              <a:t>It is estimated that as many as two </a:t>
            </a:r>
            <a:r>
              <a:rPr lang="en-US" dirty="0" smtClean="0">
                <a:latin typeface="+mj-lt"/>
                <a:cs typeface="Aharoni" pitchFamily="2" charset="-79"/>
              </a:rPr>
              <a:t>to three million </a:t>
            </a:r>
            <a:r>
              <a:rPr lang="en-US" dirty="0" smtClean="0">
                <a:latin typeface="+mj-lt"/>
                <a:cs typeface="Aharoni" pitchFamily="2" charset="-79"/>
              </a:rPr>
              <a:t>Vietnamese </a:t>
            </a:r>
            <a:r>
              <a:rPr lang="en-US" dirty="0" smtClean="0">
                <a:latin typeface="+mj-lt"/>
                <a:cs typeface="Aharoni" pitchFamily="2" charset="-79"/>
              </a:rPr>
              <a:t>people were killed during the conflict – and yet, the people were so devoted to the cause of independence, they refused to stop fighting.</a:t>
            </a:r>
            <a:endParaRPr lang="en-US" dirty="0">
              <a:latin typeface="+mj-lt"/>
              <a:cs typeface="Aharoni" pitchFamily="2" charset="-79"/>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03413"/>
            <a:ext cx="4038600" cy="4038600"/>
          </a:xfrm>
        </p:spPr>
      </p:pic>
    </p:spTree>
    <p:extLst>
      <p:ext uri="{BB962C8B-B14F-4D97-AF65-F5344CB8AC3E}">
        <p14:creationId xmlns:p14="http://schemas.microsoft.com/office/powerpoint/2010/main" val="1812968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86200" y="1758683"/>
            <a:ext cx="4572000" cy="3112033"/>
          </a:xfrm>
        </p:spPr>
      </p:pic>
      <p:sp>
        <p:nvSpPr>
          <p:cNvPr id="3" name="Content Placeholder 2"/>
          <p:cNvSpPr>
            <a:spLocks noGrp="1"/>
          </p:cNvSpPr>
          <p:nvPr>
            <p:ph type="body" sz="half" idx="2"/>
          </p:nvPr>
        </p:nvSpPr>
        <p:spPr>
          <a:xfrm>
            <a:off x="609600" y="2438400"/>
            <a:ext cx="2667000" cy="2514600"/>
          </a:xfrm>
        </p:spPr>
        <p:txBody>
          <a:bodyPr>
            <a:normAutofit fontScale="92500" lnSpcReduction="20000"/>
          </a:bodyPr>
          <a:lstStyle/>
          <a:p>
            <a:pPr marL="114300" indent="0">
              <a:buNone/>
            </a:pPr>
            <a:r>
              <a:rPr lang="en-US" dirty="0" smtClean="0">
                <a:latin typeface="+mj-lt"/>
                <a:cs typeface="Aharoni" pitchFamily="2" charset="-79"/>
              </a:rPr>
              <a:t>The My Lai Massacre is one of the most troubling examples of American soldiers losing their grip.  The My Lai Massacre, ordered by Lt. William </a:t>
            </a:r>
            <a:r>
              <a:rPr lang="en-US" dirty="0" err="1" smtClean="0">
                <a:latin typeface="+mj-lt"/>
                <a:cs typeface="Aharoni" pitchFamily="2" charset="-79"/>
              </a:rPr>
              <a:t>Calley</a:t>
            </a:r>
            <a:r>
              <a:rPr lang="en-US" dirty="0" smtClean="0">
                <a:latin typeface="+mj-lt"/>
                <a:cs typeface="Aharoni" pitchFamily="2" charset="-79"/>
              </a:rPr>
              <a:t>, was the ordered murder of an entire village – mostly women, children, and elderly persons.  </a:t>
            </a:r>
            <a:r>
              <a:rPr lang="en-US" dirty="0" err="1" smtClean="0">
                <a:latin typeface="+mj-lt"/>
                <a:cs typeface="Aharoni" pitchFamily="2" charset="-79"/>
              </a:rPr>
              <a:t>Calley</a:t>
            </a:r>
            <a:r>
              <a:rPr lang="en-US" dirty="0" smtClean="0">
                <a:latin typeface="+mj-lt"/>
                <a:cs typeface="Aharoni" pitchFamily="2" charset="-79"/>
              </a:rPr>
              <a:t>, believing that the men and women in the village must be hiding the whereabouts of their men – and suspecting that they were Vietcong members, ordered the mass execution of the village. </a:t>
            </a:r>
            <a:endParaRPr lang="en-US" dirty="0">
              <a:latin typeface="+mj-lt"/>
              <a:cs typeface="Aharoni" pitchFamily="2" charset="-79"/>
            </a:endParaRPr>
          </a:p>
        </p:txBody>
      </p:sp>
      <p:sp>
        <p:nvSpPr>
          <p:cNvPr id="2" name="Title 1"/>
          <p:cNvSpPr>
            <a:spLocks noGrp="1"/>
          </p:cNvSpPr>
          <p:nvPr>
            <p:ph type="title"/>
          </p:nvPr>
        </p:nvSpPr>
        <p:spPr>
          <a:xfrm>
            <a:off x="769000" y="1734312"/>
            <a:ext cx="2298634" cy="704088"/>
          </a:xfrm>
        </p:spPr>
        <p:txBody>
          <a:bodyPr/>
          <a:lstStyle/>
          <a:p>
            <a:r>
              <a:rPr lang="en-US" dirty="0" smtClean="0">
                <a:cs typeface="Aharoni" pitchFamily="2" charset="-79"/>
              </a:rPr>
              <a:t>The my </a:t>
            </a:r>
            <a:r>
              <a:rPr lang="en-US" dirty="0" err="1" smtClean="0">
                <a:cs typeface="Aharoni" pitchFamily="2" charset="-79"/>
              </a:rPr>
              <a:t>lai</a:t>
            </a:r>
            <a:r>
              <a:rPr lang="en-US" dirty="0" smtClean="0">
                <a:cs typeface="Aharoni" pitchFamily="2" charset="-79"/>
              </a:rPr>
              <a:t> massacre</a:t>
            </a:r>
            <a:endParaRPr lang="en-US" dirty="0">
              <a:cs typeface="Aharoni" pitchFamily="2" charset="-79"/>
            </a:endParaRPr>
          </a:p>
        </p:txBody>
      </p:sp>
    </p:spTree>
    <p:extLst>
      <p:ext uri="{BB962C8B-B14F-4D97-AF65-F5344CB8AC3E}">
        <p14:creationId xmlns:p14="http://schemas.microsoft.com/office/powerpoint/2010/main" val="39054989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The </a:t>
            </a:r>
            <a:r>
              <a:rPr lang="en-US" dirty="0" err="1" smtClean="0">
                <a:cs typeface="Aharoni" pitchFamily="2" charset="-79"/>
              </a:rPr>
              <a:t>Tet</a:t>
            </a:r>
            <a:r>
              <a:rPr lang="en-US" dirty="0" smtClean="0">
                <a:cs typeface="Aharoni" pitchFamily="2" charset="-79"/>
              </a:rPr>
              <a:t> Offensive</a:t>
            </a:r>
            <a:endParaRPr lang="en-US" dirty="0">
              <a:cs typeface="Aharoni" pitchFamily="2" charset="-79"/>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752600"/>
            <a:ext cx="3810000" cy="4875696"/>
          </a:xfrm>
          <a:prstGeom prst="rect">
            <a:avLst/>
          </a:prstGeom>
        </p:spPr>
      </p:pic>
      <p:sp>
        <p:nvSpPr>
          <p:cNvPr id="7" name="Rounded Rectangle 6"/>
          <p:cNvSpPr/>
          <p:nvPr/>
        </p:nvSpPr>
        <p:spPr>
          <a:xfrm>
            <a:off x="4495800" y="1752600"/>
            <a:ext cx="4495800" cy="48756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lumMod val="85000"/>
                    <a:lumOff val="15000"/>
                  </a:schemeClr>
                </a:solidFill>
                <a:latin typeface="+mj-lt"/>
                <a:cs typeface="Aharoni" pitchFamily="2" charset="-79"/>
              </a:rPr>
              <a:t>Although the </a:t>
            </a:r>
            <a:r>
              <a:rPr lang="en-US" sz="2000" dirty="0" err="1" smtClean="0">
                <a:solidFill>
                  <a:schemeClr val="tx1">
                    <a:lumMod val="85000"/>
                    <a:lumOff val="15000"/>
                  </a:schemeClr>
                </a:solidFill>
                <a:latin typeface="+mj-lt"/>
                <a:cs typeface="Aharoni" pitchFamily="2" charset="-79"/>
              </a:rPr>
              <a:t>Tet</a:t>
            </a:r>
            <a:r>
              <a:rPr lang="en-US" sz="2000" dirty="0" smtClean="0">
                <a:solidFill>
                  <a:schemeClr val="tx1">
                    <a:lumMod val="85000"/>
                    <a:lumOff val="15000"/>
                  </a:schemeClr>
                </a:solidFill>
                <a:latin typeface="+mj-lt"/>
                <a:cs typeface="Aharoni" pitchFamily="2" charset="-79"/>
              </a:rPr>
              <a:t> Offensive was a complete surprise to American soldiers – most of whom believed the communist Vietnamese had little strength remaining and were on the verge of collapse – it was not a military victory.  American soldiers recaptured all of the territory they conceded, and won the battle militarily.  Yet, as a psychological ploy, </a:t>
            </a:r>
            <a:r>
              <a:rPr lang="en-US" sz="2000" dirty="0" err="1" smtClean="0">
                <a:solidFill>
                  <a:schemeClr val="tx1">
                    <a:lumMod val="85000"/>
                    <a:lumOff val="15000"/>
                  </a:schemeClr>
                </a:solidFill>
                <a:latin typeface="+mj-lt"/>
                <a:cs typeface="Aharoni" pitchFamily="2" charset="-79"/>
              </a:rPr>
              <a:t>Tet</a:t>
            </a:r>
            <a:r>
              <a:rPr lang="en-US" sz="2000" dirty="0" smtClean="0">
                <a:solidFill>
                  <a:schemeClr val="tx1">
                    <a:lumMod val="85000"/>
                    <a:lumOff val="15000"/>
                  </a:schemeClr>
                </a:solidFill>
                <a:latin typeface="+mj-lt"/>
                <a:cs typeface="Aharoni" pitchFamily="2" charset="-79"/>
              </a:rPr>
              <a:t> was the coup de grace for American forces.   Walter Cronkite reported, “We are mired in stalemate.”</a:t>
            </a:r>
            <a:endParaRPr lang="en-US" sz="2000" dirty="0">
              <a:solidFill>
                <a:schemeClr val="tx1">
                  <a:lumMod val="85000"/>
                  <a:lumOff val="15000"/>
                </a:schemeClr>
              </a:solidFill>
              <a:latin typeface="+mj-lt"/>
              <a:cs typeface="Aharoni" pitchFamily="2" charset="-79"/>
            </a:endParaRPr>
          </a:p>
        </p:txBody>
      </p:sp>
    </p:spTree>
    <p:extLst>
      <p:ext uri="{BB962C8B-B14F-4D97-AF65-F5344CB8AC3E}">
        <p14:creationId xmlns:p14="http://schemas.microsoft.com/office/powerpoint/2010/main" val="20341200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6998" b="6998"/>
          <a:stretch>
            <a:fillRect/>
          </a:stretch>
        </p:blipFill>
        <p:spPr/>
      </p:pic>
      <p:sp>
        <p:nvSpPr>
          <p:cNvPr id="4" name="Text Placeholder 3"/>
          <p:cNvSpPr>
            <a:spLocks noGrp="1"/>
          </p:cNvSpPr>
          <p:nvPr>
            <p:ph type="body" sz="half" idx="2"/>
          </p:nvPr>
        </p:nvSpPr>
        <p:spPr/>
        <p:txBody>
          <a:bodyPr/>
          <a:lstStyle/>
          <a:p>
            <a:r>
              <a:rPr lang="en-US" dirty="0" smtClean="0">
                <a:latin typeface="+mj-lt"/>
              </a:rPr>
              <a:t>Hawks	 Vs. Doves</a:t>
            </a:r>
            <a:endParaRPr lang="en-US" dirty="0">
              <a:latin typeface="+mj-lt"/>
            </a:endParaRPr>
          </a:p>
        </p:txBody>
      </p:sp>
      <p:sp>
        <p:nvSpPr>
          <p:cNvPr id="3" name="Title 2"/>
          <p:cNvSpPr>
            <a:spLocks noGrp="1"/>
          </p:cNvSpPr>
          <p:nvPr>
            <p:ph type="title"/>
          </p:nvPr>
        </p:nvSpPr>
        <p:spPr/>
        <p:txBody>
          <a:bodyPr/>
          <a:lstStyle/>
          <a:p>
            <a:r>
              <a:rPr lang="en-US" dirty="0" smtClean="0"/>
              <a:t>A divided nation</a:t>
            </a:r>
            <a:endParaRPr lang="en-US" dirty="0"/>
          </a:p>
        </p:txBody>
      </p:sp>
    </p:spTree>
    <p:extLst>
      <p:ext uri="{BB962C8B-B14F-4D97-AF65-F5344CB8AC3E}">
        <p14:creationId xmlns:p14="http://schemas.microsoft.com/office/powerpoint/2010/main" val="16665386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2800" y="1524000"/>
            <a:ext cx="5562600" cy="3399366"/>
          </a:xfrm>
        </p:spPr>
      </p:pic>
      <p:sp>
        <p:nvSpPr>
          <p:cNvPr id="7" name="Text Placeholder 6"/>
          <p:cNvSpPr>
            <a:spLocks noGrp="1"/>
          </p:cNvSpPr>
          <p:nvPr>
            <p:ph type="body" sz="half" idx="2"/>
          </p:nvPr>
        </p:nvSpPr>
        <p:spPr/>
        <p:txBody>
          <a:bodyPr>
            <a:normAutofit fontScale="92500"/>
          </a:bodyPr>
          <a:lstStyle/>
          <a:p>
            <a:r>
              <a:rPr lang="en-US" dirty="0" smtClean="0">
                <a:latin typeface="+mj-lt"/>
                <a:cs typeface="Aharoni" pitchFamily="2" charset="-79"/>
              </a:rPr>
              <a:t>Images such as the one to the right forces Americans to re-evaluate our purpose in Vietnam.  The chief of police shot this young man, suspected of supporting the Vietcong, to death in front of cameras.</a:t>
            </a:r>
            <a:endParaRPr lang="en-US" dirty="0">
              <a:latin typeface="+mj-lt"/>
              <a:cs typeface="Aharoni" pitchFamily="2" charset="-79"/>
            </a:endParaRPr>
          </a:p>
        </p:txBody>
      </p:sp>
      <p:sp>
        <p:nvSpPr>
          <p:cNvPr id="5" name="Title 4"/>
          <p:cNvSpPr>
            <a:spLocks noGrp="1"/>
          </p:cNvSpPr>
          <p:nvPr>
            <p:ph type="title"/>
          </p:nvPr>
        </p:nvSpPr>
        <p:spPr/>
        <p:txBody>
          <a:bodyPr/>
          <a:lstStyle/>
          <a:p>
            <a:r>
              <a:rPr lang="en-US" dirty="0" smtClean="0">
                <a:cs typeface="Aharoni" pitchFamily="2" charset="-79"/>
              </a:rPr>
              <a:t>The chaos of </a:t>
            </a:r>
            <a:r>
              <a:rPr lang="en-US" dirty="0" smtClean="0">
                <a:cs typeface="Aharoni" pitchFamily="2" charset="-79"/>
              </a:rPr>
              <a:t>Vietnam</a:t>
            </a:r>
            <a:endParaRPr lang="en-US" dirty="0">
              <a:cs typeface="Aharoni" pitchFamily="2" charset="-79"/>
            </a:endParaRPr>
          </a:p>
        </p:txBody>
      </p:sp>
      <p:sp>
        <p:nvSpPr>
          <p:cNvPr id="9" name="Rounded Rectangle 8"/>
          <p:cNvSpPr/>
          <p:nvPr/>
        </p:nvSpPr>
        <p:spPr>
          <a:xfrm>
            <a:off x="3276600" y="4495800"/>
            <a:ext cx="56388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lumMod val="85000"/>
                    <a:lumOff val="15000"/>
                  </a:schemeClr>
                </a:solidFill>
                <a:latin typeface="+mj-lt"/>
                <a:cs typeface="Aharoni" pitchFamily="2" charset="-79"/>
              </a:rPr>
              <a:t>Colonel Nguyen Ngoc Loan executes a suspected member of the Vietcong, Nguyen Van </a:t>
            </a:r>
            <a:r>
              <a:rPr lang="en-US" dirty="0" err="1" smtClean="0">
                <a:solidFill>
                  <a:schemeClr val="tx1">
                    <a:lumMod val="85000"/>
                    <a:lumOff val="15000"/>
                  </a:schemeClr>
                </a:solidFill>
                <a:latin typeface="+mj-lt"/>
                <a:cs typeface="Aharoni" pitchFamily="2" charset="-79"/>
              </a:rPr>
              <a:t>Lem</a:t>
            </a:r>
            <a:r>
              <a:rPr lang="en-US" dirty="0" smtClean="0">
                <a:solidFill>
                  <a:schemeClr val="tx1">
                    <a:lumMod val="85000"/>
                    <a:lumOff val="15000"/>
                  </a:schemeClr>
                </a:solidFill>
                <a:latin typeface="+mj-lt"/>
                <a:cs typeface="Aharoni" pitchFamily="2" charset="-79"/>
              </a:rPr>
              <a:t>.  Many Americans were aghast.  If Loan was th</a:t>
            </a:r>
            <a:r>
              <a:rPr lang="en-US" dirty="0" smtClean="0">
                <a:solidFill>
                  <a:schemeClr val="tx1">
                    <a:lumMod val="85000"/>
                    <a:lumOff val="15000"/>
                  </a:schemeClr>
                </a:solidFill>
                <a:latin typeface="+mj-lt"/>
                <a:cs typeface="Aharoni" pitchFamily="2" charset="-79"/>
              </a:rPr>
              <a:t>e type of Vietnamese leader we were fighting to protect, were we on the right course? Many decided to protest.</a:t>
            </a:r>
            <a:endParaRPr lang="en-US" dirty="0">
              <a:solidFill>
                <a:schemeClr val="tx1">
                  <a:lumMod val="85000"/>
                  <a:lumOff val="15000"/>
                </a:schemeClr>
              </a:solidFill>
              <a:latin typeface="+mj-lt"/>
              <a:cs typeface="Aharoni" pitchFamily="2" charset="-79"/>
            </a:endParaRPr>
          </a:p>
        </p:txBody>
      </p:sp>
    </p:spTree>
    <p:extLst>
      <p:ext uri="{BB962C8B-B14F-4D97-AF65-F5344CB8AC3E}">
        <p14:creationId xmlns:p14="http://schemas.microsoft.com/office/powerpoint/2010/main" val="3563618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Vietnam During World War II</a:t>
            </a:r>
            <a:endParaRPr lang="en-US" dirty="0">
              <a:cs typeface="Aharoni" pitchFamily="2" charset="-79"/>
            </a:endParaRPr>
          </a:p>
        </p:txBody>
      </p:sp>
      <p:sp>
        <p:nvSpPr>
          <p:cNvPr id="4" name="Content Placeholder 3"/>
          <p:cNvSpPr>
            <a:spLocks noGrp="1"/>
          </p:cNvSpPr>
          <p:nvPr>
            <p:ph sz="half" idx="1"/>
          </p:nvPr>
        </p:nvSpPr>
        <p:spPr/>
        <p:txBody>
          <a:bodyPr>
            <a:normAutofit fontScale="77500" lnSpcReduction="20000"/>
          </a:bodyPr>
          <a:lstStyle/>
          <a:p>
            <a:r>
              <a:rPr lang="en-US" dirty="0" smtClean="0">
                <a:latin typeface="+mj-lt"/>
                <a:cs typeface="Aharoni" pitchFamily="2" charset="-79"/>
              </a:rPr>
              <a:t>During World War II, the Japanese invaded and took control over Vietnam – a point which Ho Chi Minh makes clear in his Declaration of Independence after the war.  Once the war came to an end, Ho Chi Minh – who had previously asked American President Woodrow Wilson to support Vietnamese independence, appealed to the United States again.</a:t>
            </a:r>
            <a:endParaRPr lang="en-US" dirty="0">
              <a:latin typeface="+mj-lt"/>
              <a:cs typeface="Aharoni" pitchFamily="2" charset="-79"/>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828800"/>
            <a:ext cx="4038600" cy="2882550"/>
          </a:xfrm>
        </p:spPr>
      </p:pic>
    </p:spTree>
    <p:extLst>
      <p:ext uri="{BB962C8B-B14F-4D97-AF65-F5344CB8AC3E}">
        <p14:creationId xmlns:p14="http://schemas.microsoft.com/office/powerpoint/2010/main" val="37145758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Massive Protests </a:t>
            </a:r>
            <a:r>
              <a:rPr lang="en-US" dirty="0" err="1" smtClean="0">
                <a:cs typeface="Aharoni" pitchFamily="2" charset="-79"/>
              </a:rPr>
              <a:t>oVer</a:t>
            </a:r>
            <a:r>
              <a:rPr lang="en-US" dirty="0" smtClean="0">
                <a:cs typeface="Aharoni" pitchFamily="2" charset="-79"/>
              </a:rPr>
              <a:t> Vietnam</a:t>
            </a:r>
            <a:endParaRPr lang="en-US" dirty="0">
              <a:cs typeface="Aharoni" pitchFamily="2" charset="-79"/>
            </a:endParaRPr>
          </a:p>
        </p:txBody>
      </p:sp>
      <p:sp>
        <p:nvSpPr>
          <p:cNvPr id="6" name="Content Placeholder 5"/>
          <p:cNvSpPr>
            <a:spLocks noGrp="1"/>
          </p:cNvSpPr>
          <p:nvPr>
            <p:ph sz="half" idx="1"/>
          </p:nvPr>
        </p:nvSpPr>
        <p:spPr/>
        <p:txBody>
          <a:bodyPr>
            <a:normAutofit fontScale="85000" lnSpcReduction="20000"/>
          </a:bodyPr>
          <a:lstStyle/>
          <a:p>
            <a:pPr marL="114300" indent="0">
              <a:buNone/>
            </a:pPr>
            <a:r>
              <a:rPr lang="en-US" dirty="0" smtClean="0">
                <a:latin typeface="+mj-lt"/>
                <a:cs typeface="Aharoni" pitchFamily="2" charset="-79"/>
              </a:rPr>
              <a:t>Protests erupted on college campuses throughout the nation, as students not only refused to register for or respond to the draft, but also fought against police and nationals guardsmen.   The burning of draft cards was one common method of protest – tens of thousands fled for Canada, while others accepted jail time or registered as conscientious objectors. </a:t>
            </a:r>
            <a:endParaRPr lang="en-US" dirty="0">
              <a:latin typeface="+mj-lt"/>
              <a:cs typeface="Aharoni" pitchFamily="2" charset="-79"/>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866399"/>
            <a:ext cx="4038600" cy="4112627"/>
          </a:xfrm>
        </p:spPr>
      </p:pic>
    </p:spTree>
    <p:extLst>
      <p:ext uri="{BB962C8B-B14F-4D97-AF65-F5344CB8AC3E}">
        <p14:creationId xmlns:p14="http://schemas.microsoft.com/office/powerpoint/2010/main" val="34013380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10519" y="457200"/>
            <a:ext cx="4764608" cy="6019800"/>
          </a:xfrm>
        </p:spPr>
      </p:pic>
      <p:sp>
        <p:nvSpPr>
          <p:cNvPr id="7" name="Text Placeholder 6"/>
          <p:cNvSpPr>
            <a:spLocks noGrp="1"/>
          </p:cNvSpPr>
          <p:nvPr>
            <p:ph type="body" sz="half" idx="2"/>
          </p:nvPr>
        </p:nvSpPr>
        <p:spPr>
          <a:xfrm>
            <a:off x="769000" y="2438400"/>
            <a:ext cx="2355200" cy="2362200"/>
          </a:xfrm>
        </p:spPr>
        <p:txBody>
          <a:bodyPr>
            <a:normAutofit fontScale="92500" lnSpcReduction="20000"/>
          </a:bodyPr>
          <a:lstStyle/>
          <a:p>
            <a:r>
              <a:rPr lang="en-US" dirty="0" smtClean="0">
                <a:latin typeface="+mj-lt"/>
                <a:cs typeface="Aharoni" pitchFamily="2" charset="-79"/>
              </a:rPr>
              <a:t>Perhaps the most famous of all conscientious objectors was Muhammad Ali.  The heavyweight champion of the world claimed, “</a:t>
            </a:r>
            <a:r>
              <a:rPr lang="en-US" dirty="0">
                <a:latin typeface="+mj-lt"/>
                <a:cs typeface="Aharoni" pitchFamily="2" charset="-79"/>
              </a:rPr>
              <a:t>Why should they ask me to put on a uniform and go ten thousand miles from home and drop bombs and bullets on brown people in Vietnam while so-called Negro people in Louisville are treated like dogs and denied simple human rights</a:t>
            </a:r>
            <a:r>
              <a:rPr lang="en-US" dirty="0" smtClean="0">
                <a:latin typeface="+mj-lt"/>
                <a:cs typeface="Aharoni" pitchFamily="2" charset="-79"/>
              </a:rPr>
              <a:t>?”</a:t>
            </a:r>
            <a:endParaRPr lang="en-US" dirty="0">
              <a:latin typeface="+mj-lt"/>
              <a:cs typeface="Aharoni" pitchFamily="2" charset="-79"/>
            </a:endParaRPr>
          </a:p>
        </p:txBody>
      </p:sp>
      <p:sp>
        <p:nvSpPr>
          <p:cNvPr id="5" name="Title 4"/>
          <p:cNvSpPr>
            <a:spLocks noGrp="1"/>
          </p:cNvSpPr>
          <p:nvPr>
            <p:ph type="title"/>
          </p:nvPr>
        </p:nvSpPr>
        <p:spPr>
          <a:xfrm>
            <a:off x="769000" y="1734312"/>
            <a:ext cx="2298634" cy="704088"/>
          </a:xfrm>
        </p:spPr>
        <p:txBody>
          <a:bodyPr/>
          <a:lstStyle/>
          <a:p>
            <a:r>
              <a:rPr lang="en-US" dirty="0" smtClean="0"/>
              <a:t>Muhammad </a:t>
            </a:r>
            <a:r>
              <a:rPr lang="en-US" dirty="0" smtClean="0"/>
              <a:t>Ali  protests</a:t>
            </a:r>
            <a:endParaRPr lang="en-US" dirty="0"/>
          </a:p>
        </p:txBody>
      </p:sp>
    </p:spTree>
    <p:extLst>
      <p:ext uri="{BB962C8B-B14F-4D97-AF65-F5344CB8AC3E}">
        <p14:creationId xmlns:p14="http://schemas.microsoft.com/office/powerpoint/2010/main" val="3497202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1" y="581452"/>
            <a:ext cx="4052464" cy="5590747"/>
          </a:xfrm>
        </p:spPr>
      </p:pic>
      <p:sp>
        <p:nvSpPr>
          <p:cNvPr id="3" name="Text Placeholder 2"/>
          <p:cNvSpPr>
            <a:spLocks noGrp="1"/>
          </p:cNvSpPr>
          <p:nvPr>
            <p:ph type="body" sz="half" idx="2"/>
          </p:nvPr>
        </p:nvSpPr>
        <p:spPr/>
        <p:txBody>
          <a:bodyPr>
            <a:normAutofit fontScale="85000" lnSpcReduction="10000"/>
          </a:bodyPr>
          <a:lstStyle/>
          <a:p>
            <a:r>
              <a:rPr lang="en-US" dirty="0" err="1" smtClean="0">
                <a:latin typeface="+mj-lt"/>
              </a:rPr>
              <a:t>Stokely</a:t>
            </a:r>
            <a:r>
              <a:rPr lang="en-US" dirty="0" smtClean="0">
                <a:latin typeface="+mj-lt"/>
              </a:rPr>
              <a:t> Carmichael – the leader of the Black Power movement – objected to African-American participation in the war effort.  He claimed that LBJ should resolve to use the non-violent practices they embraced from the Civil Rights movement on </a:t>
            </a:r>
            <a:r>
              <a:rPr lang="en-US" dirty="0" err="1" smtClean="0">
                <a:latin typeface="+mj-lt"/>
              </a:rPr>
              <a:t>VIetnam</a:t>
            </a:r>
            <a:r>
              <a:rPr lang="en-US" dirty="0" smtClean="0">
                <a:latin typeface="+mj-lt"/>
              </a:rPr>
              <a:t>.</a:t>
            </a:r>
            <a:endParaRPr lang="en-US" dirty="0">
              <a:latin typeface="+mj-lt"/>
            </a:endParaRPr>
          </a:p>
        </p:txBody>
      </p:sp>
      <p:sp>
        <p:nvSpPr>
          <p:cNvPr id="4" name="Title 3"/>
          <p:cNvSpPr>
            <a:spLocks noGrp="1"/>
          </p:cNvSpPr>
          <p:nvPr>
            <p:ph type="title"/>
          </p:nvPr>
        </p:nvSpPr>
        <p:spPr/>
        <p:txBody>
          <a:bodyPr/>
          <a:lstStyle/>
          <a:p>
            <a:r>
              <a:rPr lang="en-US" dirty="0" err="1" smtClean="0"/>
              <a:t>Stokely</a:t>
            </a:r>
            <a:r>
              <a:rPr lang="en-US" dirty="0" smtClean="0"/>
              <a:t> Carmichael</a:t>
            </a:r>
            <a:endParaRPr lang="en-US" dirty="0"/>
          </a:p>
        </p:txBody>
      </p:sp>
    </p:spTree>
    <p:extLst>
      <p:ext uri="{BB962C8B-B14F-4D97-AF65-F5344CB8AC3E}">
        <p14:creationId xmlns:p14="http://schemas.microsoft.com/office/powerpoint/2010/main" val="35669934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LBJ Refuses the Democratic party’s nomination in 1968</a:t>
            </a:r>
            <a:endParaRPr lang="en-US" dirty="0"/>
          </a:p>
        </p:txBody>
      </p:sp>
      <p:sp>
        <p:nvSpPr>
          <p:cNvPr id="9" name="Content Placeholder 8"/>
          <p:cNvSpPr>
            <a:spLocks noGrp="1"/>
          </p:cNvSpPr>
          <p:nvPr>
            <p:ph sz="half" idx="1"/>
          </p:nvPr>
        </p:nvSpPr>
        <p:spPr>
          <a:xfrm>
            <a:off x="426128" y="1719070"/>
            <a:ext cx="4038600" cy="4910329"/>
          </a:xfrm>
        </p:spPr>
        <p:txBody>
          <a:bodyPr>
            <a:normAutofit fontScale="70000" lnSpcReduction="20000"/>
          </a:bodyPr>
          <a:lstStyle/>
          <a:p>
            <a:pPr marL="114300" indent="0">
              <a:buNone/>
            </a:pPr>
            <a:r>
              <a:rPr lang="en-US" dirty="0" smtClean="0">
                <a:latin typeface="+mj-lt"/>
                <a:cs typeface="Aharoni" pitchFamily="2" charset="-79"/>
              </a:rPr>
              <a:t>In 1968, faced with growing protests over the war in Vietnam and a challenge from pro-peace Democrats which threatened to ruin his party, LBJ announced that he would not seek a second term in office.  Had he been evaluated on the basis of his social and domestic policies of all – he would likely rank near FDR as a successful President.  But he will be remembered as much for Vietnam as anything else. And for choosing not to seek re-election:  </a:t>
            </a:r>
          </a:p>
          <a:p>
            <a:pPr marL="114300" indent="0">
              <a:buNone/>
            </a:pPr>
            <a:r>
              <a:rPr lang="en-US" dirty="0">
                <a:latin typeface="+mj-lt"/>
                <a:cs typeface="Aharoni" pitchFamily="2" charset="-79"/>
                <a:hlinkClick r:id="rId2"/>
              </a:rPr>
              <a:t>http://www.youtube.com/watch?v=DJ73p75oJek</a:t>
            </a:r>
            <a:endParaRPr lang="en-US" dirty="0" smtClean="0">
              <a:latin typeface="+mj-lt"/>
              <a:cs typeface="Aharoni" pitchFamily="2" charset="-79"/>
            </a:endParaRPr>
          </a:p>
          <a:p>
            <a:pPr marL="114300" indent="0">
              <a:buNone/>
            </a:pPr>
            <a:endParaRPr lang="en-US" dirty="0" smtClean="0">
              <a:latin typeface="Aharoni" pitchFamily="2" charset="-79"/>
              <a:cs typeface="Aharoni" pitchFamily="2" charset="-79"/>
            </a:endParaRPr>
          </a:p>
          <a:p>
            <a:pPr marL="114300" indent="0">
              <a:buNone/>
            </a:pPr>
            <a:endParaRPr lang="en-US" dirty="0">
              <a:latin typeface="Aharoni" pitchFamily="2" charset="-79"/>
              <a:cs typeface="Aharoni" pitchFamily="2" charset="-79"/>
            </a:endParaRPr>
          </a:p>
        </p:txBody>
      </p:sp>
      <p:pic>
        <p:nvPicPr>
          <p:cNvPr id="11" name="Content Placeholder 10"/>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8200" y="2331568"/>
            <a:ext cx="4038600" cy="3182289"/>
          </a:xfrm>
        </p:spPr>
      </p:pic>
    </p:spTree>
    <p:extLst>
      <p:ext uri="{BB962C8B-B14F-4D97-AF65-F5344CB8AC3E}">
        <p14:creationId xmlns:p14="http://schemas.microsoft.com/office/powerpoint/2010/main" val="41312559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The Election of </a:t>
            </a:r>
            <a:r>
              <a:rPr lang="en-US" sz="3200" dirty="0" smtClean="0">
                <a:cs typeface="Andalus" pitchFamily="18" charset="-78"/>
              </a:rPr>
              <a:t>1968</a:t>
            </a:r>
            <a:endParaRPr lang="en-US" sz="3200" dirty="0">
              <a:cs typeface="Andalus" pitchFamily="18" charset="-78"/>
            </a:endParaRPr>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latin typeface="+mj-lt"/>
                <a:cs typeface="Aharoni" pitchFamily="2" charset="-79"/>
              </a:rPr>
              <a:t>The Democratic Party, which had risen to enormous popularity under LBJ – was devastated by the loss of Johnson’s leadership.  McCarthy, although he won an early primary, was a far less formidable Democratic opponent that Robert F. Kennedy and the Vice President Hubert Humphrey.  When Kennedy was assassinated in </a:t>
            </a:r>
            <a:r>
              <a:rPr lang="en-US" sz="2600" dirty="0" smtClean="0">
                <a:latin typeface="+mj-lt"/>
                <a:cs typeface="Aharoni" pitchFamily="2" charset="-79"/>
              </a:rPr>
              <a:t>1968</a:t>
            </a:r>
            <a:r>
              <a:rPr lang="en-US" dirty="0" smtClean="0">
                <a:latin typeface="+mj-lt"/>
                <a:cs typeface="Aharoni" pitchFamily="2" charset="-79"/>
              </a:rPr>
              <a:t>, just as his candidacy was gaining traction and momentum, the Party fell further into turmoil.</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13554" y="1719263"/>
            <a:ext cx="3507892" cy="4406900"/>
          </a:xfrm>
        </p:spPr>
      </p:pic>
    </p:spTree>
    <p:extLst>
      <p:ext uri="{BB962C8B-B14F-4D97-AF65-F5344CB8AC3E}">
        <p14:creationId xmlns:p14="http://schemas.microsoft.com/office/powerpoint/2010/main" val="18696588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Chicago, </a:t>
            </a:r>
            <a:r>
              <a:rPr lang="en-US" sz="3200" dirty="0" smtClean="0">
                <a:cs typeface="Aharoni" pitchFamily="2" charset="-79"/>
              </a:rPr>
              <a:t>1968</a:t>
            </a:r>
            <a:endParaRPr lang="en-US" sz="3200" dirty="0">
              <a:cs typeface="Aharoni" pitchFamily="2" charset="-79"/>
            </a:endParaRPr>
          </a:p>
        </p:txBody>
      </p:sp>
      <p:sp>
        <p:nvSpPr>
          <p:cNvPr id="3" name="Content Placeholder 2"/>
          <p:cNvSpPr>
            <a:spLocks noGrp="1"/>
          </p:cNvSpPr>
          <p:nvPr>
            <p:ph sz="half" idx="1"/>
          </p:nvPr>
        </p:nvSpPr>
        <p:spPr>
          <a:xfrm>
            <a:off x="426128" y="1719070"/>
            <a:ext cx="4679272" cy="4910329"/>
          </a:xfrm>
        </p:spPr>
        <p:txBody>
          <a:bodyPr>
            <a:normAutofit fontScale="92500" lnSpcReduction="20000"/>
          </a:bodyPr>
          <a:lstStyle/>
          <a:p>
            <a:pPr marL="114300" indent="0">
              <a:buNone/>
            </a:pPr>
            <a:r>
              <a:rPr lang="en-US" dirty="0" smtClean="0">
                <a:latin typeface="+mj-lt"/>
                <a:cs typeface="Aharoni" pitchFamily="2" charset="-79"/>
              </a:rPr>
              <a:t>As Hubert Humphrey accepted the nomination of the Democratic Party inside the convention center, riots erupted among the anti-war Democrats outside the hall.  Americans unsettled by the conflict over Vietnam and the recent change plague of assassinations and rioting began to look for a law an order candidate who might be able to provide answers.  The Republican nominee: Richard M. Nixon.</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25506"/>
            <a:ext cx="3429000" cy="5042647"/>
          </a:xfrm>
        </p:spPr>
      </p:pic>
    </p:spTree>
    <p:extLst>
      <p:ext uri="{BB962C8B-B14F-4D97-AF65-F5344CB8AC3E}">
        <p14:creationId xmlns:p14="http://schemas.microsoft.com/office/powerpoint/2010/main" val="13504051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cs typeface="Aharoni" pitchFamily="2" charset="-79"/>
              </a:rPr>
              <a:t>Vietnamization</a:t>
            </a:r>
            <a:endParaRPr lang="en-US" dirty="0">
              <a:cs typeface="Aharoni" pitchFamily="2" charset="-79"/>
            </a:endParaRPr>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latin typeface="+mj-lt"/>
                <a:cs typeface="Aharoni" pitchFamily="2" charset="-79"/>
              </a:rPr>
              <a:t>Richard Nixon claimed to have a secret plan to bring peace with honor to the Vietnam War – and to have the wherewithal to restore law and order in America.  His policies on Vietnam became known as “</a:t>
            </a:r>
            <a:r>
              <a:rPr lang="en-US" dirty="0" err="1" smtClean="0">
                <a:latin typeface="+mj-lt"/>
                <a:cs typeface="Aharoni" pitchFamily="2" charset="-79"/>
              </a:rPr>
              <a:t>Vietnamization</a:t>
            </a:r>
            <a:r>
              <a:rPr lang="en-US" dirty="0" smtClean="0">
                <a:latin typeface="+mj-lt"/>
                <a:cs typeface="Aharoni" pitchFamily="2" charset="-79"/>
              </a:rPr>
              <a:t>” – the transference of responsibility for the conduct of the war to South Vietnamese soldiers.  The prospects of such a plan were grim.  Winning was no longer an option. </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19600" y="1752600"/>
            <a:ext cx="4400080" cy="4038600"/>
          </a:xfrm>
        </p:spPr>
      </p:pic>
    </p:spTree>
    <p:extLst>
      <p:ext uri="{BB962C8B-B14F-4D97-AF65-F5344CB8AC3E}">
        <p14:creationId xmlns:p14="http://schemas.microsoft.com/office/powerpoint/2010/main" val="42680178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Bombing Cambodia and Laos</a:t>
            </a:r>
            <a:endParaRPr lang="en-US" dirty="0">
              <a:cs typeface="Aharoni" pitchFamily="2" charset="-79"/>
            </a:endParaRPr>
          </a:p>
        </p:txBody>
      </p:sp>
      <p:sp>
        <p:nvSpPr>
          <p:cNvPr id="3" name="Content Placeholder 2"/>
          <p:cNvSpPr>
            <a:spLocks noGrp="1"/>
          </p:cNvSpPr>
          <p:nvPr>
            <p:ph sz="half" idx="1"/>
          </p:nvPr>
        </p:nvSpPr>
        <p:spPr>
          <a:xfrm>
            <a:off x="426128" y="1719071"/>
            <a:ext cx="3079072" cy="4407408"/>
          </a:xfrm>
        </p:spPr>
        <p:txBody>
          <a:bodyPr>
            <a:normAutofit fontScale="70000" lnSpcReduction="20000"/>
          </a:bodyPr>
          <a:lstStyle/>
          <a:p>
            <a:pPr marL="114300" indent="0">
              <a:buNone/>
            </a:pPr>
            <a:r>
              <a:rPr lang="en-US" dirty="0" smtClean="0">
                <a:latin typeface="+mj-lt"/>
                <a:cs typeface="Aharoni" pitchFamily="2" charset="-79"/>
              </a:rPr>
              <a:t>In an effort to target the supply lines of the North Vietnamese and prevent the spread of communism to other nations in Southeast Asia, Nixon authorized the bombing of targets in both Cambodia and Laos.  This, of course, exceeded the powers granted in the Gulf of Tonkin Resolution, and sparked massive protests on campus and in the streets of the United States. </a:t>
            </a:r>
            <a:endParaRPr lang="en-US" dirty="0">
              <a:latin typeface="+mj-lt"/>
              <a:cs typeface="Aharoni" pitchFamily="2" charset="-79"/>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752600"/>
            <a:ext cx="5461283" cy="4114800"/>
          </a:xfrm>
        </p:spPr>
      </p:pic>
    </p:spTree>
    <p:extLst>
      <p:ext uri="{BB962C8B-B14F-4D97-AF65-F5344CB8AC3E}">
        <p14:creationId xmlns:p14="http://schemas.microsoft.com/office/powerpoint/2010/main" val="31681345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2376" b="12376"/>
          <a:stretch>
            <a:fillRect/>
          </a:stretch>
        </p:blipFill>
        <p:spPr/>
      </p:pic>
      <p:sp>
        <p:nvSpPr>
          <p:cNvPr id="3" name="Text Placeholder 2"/>
          <p:cNvSpPr>
            <a:spLocks noGrp="1"/>
          </p:cNvSpPr>
          <p:nvPr>
            <p:ph type="body" sz="half" idx="2"/>
          </p:nvPr>
        </p:nvSpPr>
        <p:spPr/>
        <p:txBody>
          <a:bodyPr>
            <a:normAutofit fontScale="77500" lnSpcReduction="20000"/>
          </a:bodyPr>
          <a:lstStyle/>
          <a:p>
            <a:r>
              <a:rPr lang="en-US" dirty="0" smtClean="0">
                <a:latin typeface="+mj-lt"/>
                <a:cs typeface="Aharoni" pitchFamily="2" charset="-79"/>
              </a:rPr>
              <a:t>Kent State </a:t>
            </a:r>
            <a:r>
              <a:rPr lang="en-US" dirty="0" smtClean="0">
                <a:latin typeface="+mj-lt"/>
                <a:cs typeface="Aharoni" pitchFamily="2" charset="-79"/>
              </a:rPr>
              <a:t>University and Jackson state University</a:t>
            </a:r>
            <a:r>
              <a:rPr lang="en-US" dirty="0" smtClean="0"/>
              <a:t>	</a:t>
            </a:r>
            <a:endParaRPr lang="en-US" dirty="0"/>
          </a:p>
        </p:txBody>
      </p:sp>
      <p:sp>
        <p:nvSpPr>
          <p:cNvPr id="2" name="Title 1"/>
          <p:cNvSpPr>
            <a:spLocks noGrp="1"/>
          </p:cNvSpPr>
          <p:nvPr>
            <p:ph type="title"/>
          </p:nvPr>
        </p:nvSpPr>
        <p:spPr/>
        <p:txBody>
          <a:bodyPr/>
          <a:lstStyle/>
          <a:p>
            <a:r>
              <a:rPr lang="en-US" dirty="0" smtClean="0">
                <a:cs typeface="Aharoni" pitchFamily="2" charset="-79"/>
              </a:rPr>
              <a:t>Student Protests and Killings</a:t>
            </a:r>
            <a:endParaRPr lang="en-US" dirty="0">
              <a:cs typeface="Aharoni" pitchFamily="2" charset="-79"/>
            </a:endParaRPr>
          </a:p>
        </p:txBody>
      </p:sp>
    </p:spTree>
    <p:extLst>
      <p:ext uri="{BB962C8B-B14F-4D97-AF65-F5344CB8AC3E}">
        <p14:creationId xmlns:p14="http://schemas.microsoft.com/office/powerpoint/2010/main" val="19587959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86200" y="1061357"/>
            <a:ext cx="4572000" cy="4506685"/>
          </a:xfrm>
        </p:spPr>
      </p:pic>
      <p:sp>
        <p:nvSpPr>
          <p:cNvPr id="9" name="Text Placeholder 8"/>
          <p:cNvSpPr>
            <a:spLocks noGrp="1"/>
          </p:cNvSpPr>
          <p:nvPr>
            <p:ph type="body" sz="half" idx="2"/>
          </p:nvPr>
        </p:nvSpPr>
        <p:spPr>
          <a:xfrm>
            <a:off x="609600" y="2209800"/>
            <a:ext cx="2590800" cy="2743200"/>
          </a:xfrm>
        </p:spPr>
        <p:txBody>
          <a:bodyPr>
            <a:normAutofit fontScale="92500" lnSpcReduction="20000"/>
          </a:bodyPr>
          <a:lstStyle/>
          <a:p>
            <a:r>
              <a:rPr lang="en-US" dirty="0" smtClean="0">
                <a:latin typeface="+mj-lt"/>
                <a:cs typeface="Aharoni" pitchFamily="2" charset="-79"/>
              </a:rPr>
              <a:t>The role of Henry Kissinger in negotiating secretly with the North Vietnamese and ending the war is much discussed.  Kissinger’s work to negotiate an end to the war – mostly with the Chinese – was largely an attempt to buy time and save face for the United States; by the early 1970s, declaring victory and leaving was the great priority: </a:t>
            </a:r>
          </a:p>
          <a:p>
            <a:r>
              <a:rPr lang="en-US" dirty="0" smtClean="0">
                <a:latin typeface="+mj-lt"/>
                <a:cs typeface="Aharoni" pitchFamily="2" charset="-79"/>
              </a:rPr>
              <a:t>  </a:t>
            </a:r>
            <a:r>
              <a:rPr lang="en-US" dirty="0">
                <a:latin typeface="+mj-lt"/>
                <a:cs typeface="Aharoni" pitchFamily="2" charset="-79"/>
                <a:hlinkClick r:id="rId3"/>
              </a:rPr>
              <a:t>http://www.youtube.com/watch?v=JQ3LIqzR6-Q</a:t>
            </a:r>
            <a:endParaRPr lang="en-US" dirty="0">
              <a:latin typeface="+mj-lt"/>
              <a:cs typeface="Aharoni" pitchFamily="2" charset="-79"/>
            </a:endParaRPr>
          </a:p>
        </p:txBody>
      </p:sp>
      <p:sp>
        <p:nvSpPr>
          <p:cNvPr id="7" name="Title 6"/>
          <p:cNvSpPr>
            <a:spLocks noGrp="1"/>
          </p:cNvSpPr>
          <p:nvPr>
            <p:ph type="title"/>
          </p:nvPr>
        </p:nvSpPr>
        <p:spPr>
          <a:xfrm>
            <a:off x="762000" y="1600200"/>
            <a:ext cx="2298634" cy="551688"/>
          </a:xfrm>
        </p:spPr>
        <p:txBody>
          <a:bodyPr>
            <a:normAutofit fontScale="90000"/>
          </a:bodyPr>
          <a:lstStyle/>
          <a:p>
            <a:r>
              <a:rPr lang="en-US" dirty="0" smtClean="0">
                <a:cs typeface="Aharoni" pitchFamily="2" charset="-79"/>
              </a:rPr>
              <a:t>Henry </a:t>
            </a:r>
            <a:r>
              <a:rPr lang="en-US" dirty="0" err="1" smtClean="0">
                <a:cs typeface="Aharoni" pitchFamily="2" charset="-79"/>
              </a:rPr>
              <a:t>kissinger</a:t>
            </a:r>
            <a:endParaRPr lang="en-US" dirty="0">
              <a:cs typeface="Aharoni" pitchFamily="2" charset="-79"/>
            </a:endParaRPr>
          </a:p>
        </p:txBody>
      </p:sp>
    </p:spTree>
    <p:extLst>
      <p:ext uri="{BB962C8B-B14F-4D97-AF65-F5344CB8AC3E}">
        <p14:creationId xmlns:p14="http://schemas.microsoft.com/office/powerpoint/2010/main" val="3118043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cs typeface="Aharoni" pitchFamily="2" charset="-79"/>
              </a:rPr>
              <a:t>Ho Chi Minh’s Vietnamese Declaration of Independence</a:t>
            </a:r>
            <a:endParaRPr lang="en-US" dirty="0">
              <a:cs typeface="Aharoni" pitchFamily="2" charset="-79"/>
            </a:endParaRPr>
          </a:p>
        </p:txBody>
      </p:sp>
      <p:sp>
        <p:nvSpPr>
          <p:cNvPr id="6" name="Content Placeholder 5"/>
          <p:cNvSpPr>
            <a:spLocks noGrp="1"/>
          </p:cNvSpPr>
          <p:nvPr>
            <p:ph sz="half" idx="1"/>
          </p:nvPr>
        </p:nvSpPr>
        <p:spPr>
          <a:xfrm>
            <a:off x="533400" y="1752600"/>
            <a:ext cx="5077691" cy="4986529"/>
          </a:xfrm>
        </p:spPr>
        <p:txBody>
          <a:bodyPr>
            <a:normAutofit fontScale="55000" lnSpcReduction="20000"/>
          </a:bodyPr>
          <a:lstStyle/>
          <a:p>
            <a:pPr marL="114300" indent="0">
              <a:buNone/>
            </a:pPr>
            <a:r>
              <a:rPr lang="en-US" dirty="0" smtClean="0">
                <a:latin typeface="+mj-lt"/>
                <a:cs typeface="Aharoni" pitchFamily="2" charset="-79"/>
              </a:rPr>
              <a:t>“All </a:t>
            </a:r>
            <a:r>
              <a:rPr lang="en-US" dirty="0">
                <a:latin typeface="+mj-lt"/>
                <a:cs typeface="Aharoni" pitchFamily="2" charset="-79"/>
              </a:rPr>
              <a:t>men are created equal. They are endowed by their Creator with certain inalienable rights; among these are Life, Liberty, and the pursuit of Happiness</a:t>
            </a:r>
            <a:r>
              <a:rPr lang="en-US" dirty="0" smtClean="0">
                <a:latin typeface="+mj-lt"/>
                <a:cs typeface="Aharoni" pitchFamily="2" charset="-79"/>
              </a:rPr>
              <a:t>.“</a:t>
            </a:r>
          </a:p>
          <a:p>
            <a:pPr marL="114300" indent="0">
              <a:buNone/>
            </a:pPr>
            <a:endParaRPr lang="en-US" dirty="0">
              <a:latin typeface="+mj-lt"/>
              <a:cs typeface="Aharoni" pitchFamily="2" charset="-79"/>
            </a:endParaRPr>
          </a:p>
          <a:p>
            <a:pPr marL="114300" indent="0">
              <a:buNone/>
            </a:pPr>
            <a:r>
              <a:rPr lang="en-US" dirty="0">
                <a:latin typeface="+mj-lt"/>
                <a:cs typeface="Aharoni" pitchFamily="2" charset="-79"/>
              </a:rPr>
              <a:t>This immortal statement was made in the Declaration of Independence of the United States of America in </a:t>
            </a:r>
            <a:r>
              <a:rPr lang="en-US" i="1" dirty="0">
                <a:latin typeface="+mj-lt"/>
                <a:cs typeface="Aharoni" pitchFamily="2" charset="-79"/>
              </a:rPr>
              <a:t>1776. </a:t>
            </a:r>
            <a:r>
              <a:rPr lang="en-US" dirty="0">
                <a:latin typeface="+mj-lt"/>
                <a:cs typeface="Aharoni" pitchFamily="2" charset="-79"/>
              </a:rPr>
              <a:t>In a broader sense, this means: All the peoples on the earth are equal from birth, all the peoples have a right to live, to be happy and free.</a:t>
            </a:r>
          </a:p>
          <a:p>
            <a:pPr marL="114300" indent="0">
              <a:buNone/>
            </a:pPr>
            <a:endParaRPr lang="en-US" dirty="0" smtClean="0">
              <a:latin typeface="+mj-lt"/>
              <a:cs typeface="Aharoni" pitchFamily="2" charset="-79"/>
            </a:endParaRPr>
          </a:p>
          <a:p>
            <a:pPr marL="114300" indent="0">
              <a:buNone/>
            </a:pPr>
            <a:r>
              <a:rPr lang="en-US" dirty="0" smtClean="0">
                <a:latin typeface="+mj-lt"/>
                <a:cs typeface="Aharoni" pitchFamily="2" charset="-79"/>
              </a:rPr>
              <a:t>The </a:t>
            </a:r>
            <a:r>
              <a:rPr lang="en-US" dirty="0">
                <a:latin typeface="+mj-lt"/>
                <a:cs typeface="Aharoni" pitchFamily="2" charset="-79"/>
              </a:rPr>
              <a:t>Declaration of the French Revolution made in </a:t>
            </a:r>
            <a:r>
              <a:rPr lang="en-US" i="1" dirty="0">
                <a:latin typeface="+mj-lt"/>
                <a:cs typeface="Aharoni" pitchFamily="2" charset="-79"/>
              </a:rPr>
              <a:t>1791 </a:t>
            </a:r>
            <a:r>
              <a:rPr lang="en-US" dirty="0">
                <a:latin typeface="+mj-lt"/>
                <a:cs typeface="Aharoni" pitchFamily="2" charset="-79"/>
              </a:rPr>
              <a:t>on the Rights of Man and the Citizen also states: "All men are born free and with equal rights, and must always remain free and have equal rights."</a:t>
            </a:r>
          </a:p>
          <a:p>
            <a:pPr marL="114300" indent="0">
              <a:buNone/>
            </a:pPr>
            <a:endParaRPr lang="en-US" dirty="0" smtClean="0">
              <a:latin typeface="+mj-lt"/>
              <a:cs typeface="Aharoni" pitchFamily="2" charset="-79"/>
            </a:endParaRPr>
          </a:p>
          <a:p>
            <a:pPr marL="114300" indent="0">
              <a:buNone/>
            </a:pPr>
            <a:r>
              <a:rPr lang="en-US" dirty="0" smtClean="0">
                <a:latin typeface="+mj-lt"/>
                <a:cs typeface="Aharoni" pitchFamily="2" charset="-79"/>
              </a:rPr>
              <a:t>Those </a:t>
            </a:r>
            <a:r>
              <a:rPr lang="en-US" dirty="0">
                <a:latin typeface="+mj-lt"/>
                <a:cs typeface="Aharoni" pitchFamily="2" charset="-79"/>
              </a:rPr>
              <a:t>are undeniable truths.</a:t>
            </a:r>
          </a:p>
          <a:p>
            <a:pPr marL="114300" indent="0">
              <a:buNone/>
            </a:pPr>
            <a:endParaRPr lang="en-US" dirty="0" smtClean="0">
              <a:latin typeface="+mj-lt"/>
              <a:cs typeface="Aharoni" pitchFamily="2" charset="-79"/>
            </a:endParaRPr>
          </a:p>
          <a:p>
            <a:pPr marL="114300" indent="0">
              <a:buNone/>
            </a:pPr>
            <a:r>
              <a:rPr lang="en-US" dirty="0" smtClean="0">
                <a:latin typeface="+mj-lt"/>
                <a:cs typeface="Aharoni" pitchFamily="2" charset="-79"/>
              </a:rPr>
              <a:t>Nevertheless</a:t>
            </a:r>
            <a:r>
              <a:rPr lang="en-US" dirty="0">
                <a:latin typeface="+mj-lt"/>
                <a:cs typeface="Aharoni" pitchFamily="2" charset="-79"/>
              </a:rPr>
              <a:t>, for more than eighty years, the French imperialists, abusing the standard of Liberty, Equality, and Fraternity, have violated our Fatherland and oppressed our fellow</a:t>
            </a:r>
            <a:r>
              <a:rPr lang="en-US" dirty="0" smtClean="0">
                <a:latin typeface="+mj-lt"/>
                <a:cs typeface="Aharoni" pitchFamily="2" charset="-79"/>
              </a:rPr>
              <a:t>­ citizens</a:t>
            </a:r>
            <a:r>
              <a:rPr lang="en-US" dirty="0">
                <a:latin typeface="+mj-lt"/>
                <a:cs typeface="Aharoni" pitchFamily="2" charset="-79"/>
              </a:rPr>
              <a:t>. They have acted contrary to the ideals of humanity and justice.</a:t>
            </a:r>
          </a:p>
          <a:p>
            <a:pPr marL="114300" indent="0">
              <a:buNone/>
            </a:pPr>
            <a:endParaRPr lang="en-US" dirty="0">
              <a:latin typeface="+mj-lt"/>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67400" y="2133600"/>
            <a:ext cx="2895600" cy="3891280"/>
          </a:xfrm>
        </p:spPr>
      </p:pic>
    </p:spTree>
    <p:extLst>
      <p:ext uri="{BB962C8B-B14F-4D97-AF65-F5344CB8AC3E}">
        <p14:creationId xmlns:p14="http://schemas.microsoft.com/office/powerpoint/2010/main" val="23216011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haroni" pitchFamily="2" charset="-79"/>
              </a:rPr>
              <a:t>Operation linebacker</a:t>
            </a:r>
            <a:endParaRPr lang="en-US" dirty="0">
              <a:cs typeface="Aharoni" pitchFamily="2" charset="-79"/>
            </a:endParaRPr>
          </a:p>
        </p:txBody>
      </p:sp>
      <p:sp>
        <p:nvSpPr>
          <p:cNvPr id="4" name="Content Placeholder 3"/>
          <p:cNvSpPr>
            <a:spLocks noGrp="1"/>
          </p:cNvSpPr>
          <p:nvPr>
            <p:ph sz="half" idx="1"/>
          </p:nvPr>
        </p:nvSpPr>
        <p:spPr>
          <a:xfrm>
            <a:off x="228600" y="1719071"/>
            <a:ext cx="3200400" cy="4407408"/>
          </a:xfrm>
        </p:spPr>
        <p:txBody>
          <a:bodyPr>
            <a:normAutofit fontScale="77500" lnSpcReduction="20000"/>
          </a:bodyPr>
          <a:lstStyle/>
          <a:p>
            <a:pPr marL="114300" indent="0">
              <a:buNone/>
            </a:pPr>
            <a:r>
              <a:rPr lang="en-US" dirty="0" smtClean="0">
                <a:latin typeface="+mj-lt"/>
                <a:cs typeface="Aharoni" pitchFamily="2" charset="-79"/>
              </a:rPr>
              <a:t>The bombings of North Vietnam resumed while a final negotiation of peace was resolved.  The bombings were the first since LBJ had ceased the raids in 1968.  North Vietnam’s Easter offensive was halted by the strategy, and the negotiating position of the United States and South Vietnam much improved. </a:t>
            </a:r>
            <a:endParaRPr lang="en-US" dirty="0">
              <a:latin typeface="+mj-lt"/>
              <a:cs typeface="Aharoni" pitchFamily="2" charset="-79"/>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752600"/>
            <a:ext cx="5486400" cy="3657600"/>
          </a:xfrm>
        </p:spPr>
      </p:pic>
      <p:sp>
        <p:nvSpPr>
          <p:cNvPr id="3" name="Rounded Rectangle 2"/>
          <p:cNvSpPr/>
          <p:nvPr/>
        </p:nvSpPr>
        <p:spPr>
          <a:xfrm>
            <a:off x="3276600" y="5029200"/>
            <a:ext cx="5715000" cy="1143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latin typeface="+mj-lt"/>
              </a:rPr>
              <a:t>In order to force the North Vietnamese to the bargaining table and secure an honorable peace, bombing raids were ramped up in the early 1970s.  </a:t>
            </a:r>
            <a:endParaRPr lang="en-US" dirty="0">
              <a:latin typeface="+mj-lt"/>
            </a:endParaRPr>
          </a:p>
        </p:txBody>
      </p:sp>
    </p:spTree>
    <p:extLst>
      <p:ext uri="{BB962C8B-B14F-4D97-AF65-F5344CB8AC3E}">
        <p14:creationId xmlns:p14="http://schemas.microsoft.com/office/powerpoint/2010/main" val="23546169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The </a:t>
            </a:r>
            <a:r>
              <a:rPr lang="en-US" dirty="0" err="1" smtClean="0">
                <a:cs typeface="Aharoni" pitchFamily="2" charset="-79"/>
              </a:rPr>
              <a:t>paris</a:t>
            </a:r>
            <a:r>
              <a:rPr lang="en-US" dirty="0" smtClean="0">
                <a:cs typeface="Aharoni" pitchFamily="2" charset="-79"/>
              </a:rPr>
              <a:t> peace accords</a:t>
            </a:r>
            <a:endParaRPr lang="en-US" dirty="0">
              <a:cs typeface="Aharoni" pitchFamily="2" charset="-79"/>
            </a:endParaRPr>
          </a:p>
        </p:txBody>
      </p:sp>
      <p:sp>
        <p:nvSpPr>
          <p:cNvPr id="6" name="Content Placeholder 5"/>
          <p:cNvSpPr>
            <a:spLocks noGrp="1"/>
          </p:cNvSpPr>
          <p:nvPr>
            <p:ph idx="1"/>
          </p:nvPr>
        </p:nvSpPr>
        <p:spPr/>
        <p:txBody>
          <a:bodyPr>
            <a:normAutofit fontScale="92500" lnSpcReduction="10000"/>
          </a:bodyPr>
          <a:lstStyle/>
          <a:p>
            <a:r>
              <a:rPr lang="en-US" dirty="0" smtClean="0">
                <a:latin typeface="+mj-lt"/>
                <a:cs typeface="Aharoni" pitchFamily="2" charset="-79"/>
              </a:rPr>
              <a:t>The agreement restored the 1954 boundaries of Vietnam. </a:t>
            </a:r>
          </a:p>
          <a:p>
            <a:r>
              <a:rPr lang="en-US" dirty="0" smtClean="0">
                <a:latin typeface="+mj-lt"/>
                <a:cs typeface="Aharoni" pitchFamily="2" charset="-79"/>
              </a:rPr>
              <a:t>A cease-fire was put into place.</a:t>
            </a:r>
          </a:p>
          <a:p>
            <a:r>
              <a:rPr lang="en-US" dirty="0" smtClean="0">
                <a:latin typeface="+mj-lt"/>
                <a:cs typeface="Aharoni" pitchFamily="2" charset="-79"/>
              </a:rPr>
              <a:t>North and South Vietnamese forces were allowed to maintain their current positions and re-supply as necessary.  This allowed hundreds of thousands of North Vietnamese soldiers and Vietcong to establish themselves within South Vietnam. </a:t>
            </a:r>
          </a:p>
          <a:p>
            <a:r>
              <a:rPr lang="en-US" dirty="0" smtClean="0">
                <a:latin typeface="+mj-lt"/>
                <a:cs typeface="Aharoni" pitchFamily="2" charset="-79"/>
              </a:rPr>
              <a:t>United States troops would leave within sixty (60) days, and all POWs would be released. </a:t>
            </a:r>
          </a:p>
          <a:p>
            <a:r>
              <a:rPr lang="en-US" dirty="0" smtClean="0">
                <a:latin typeface="+mj-lt"/>
                <a:cs typeface="Aharoni" pitchFamily="2" charset="-79"/>
              </a:rPr>
              <a:t>Peace negotiations between the official government of South Vietnam in Saigon and the Vietcong would be allowed to take place and a peaceful settlement achieved.</a:t>
            </a:r>
          </a:p>
          <a:p>
            <a:r>
              <a:rPr lang="en-US" dirty="0" smtClean="0">
                <a:latin typeface="+mj-lt"/>
                <a:cs typeface="Aharoni" pitchFamily="2" charset="-79"/>
              </a:rPr>
              <a:t>The reunification of all of Vietnam would be accomplished through peaceful means. </a:t>
            </a:r>
          </a:p>
        </p:txBody>
      </p:sp>
    </p:spTree>
    <p:extLst>
      <p:ext uri="{BB962C8B-B14F-4D97-AF65-F5344CB8AC3E}">
        <p14:creationId xmlns:p14="http://schemas.microsoft.com/office/powerpoint/2010/main" val="24936011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cs typeface="Aharoni" pitchFamily="2" charset="-79"/>
              </a:rPr>
              <a:t>Ending the conflict in </a:t>
            </a:r>
            <a:r>
              <a:rPr lang="en-US" dirty="0" err="1" smtClean="0">
                <a:cs typeface="Aharoni" pitchFamily="2" charset="-79"/>
              </a:rPr>
              <a:t>VIetnam</a:t>
            </a:r>
            <a:endParaRPr lang="en-US" dirty="0">
              <a:cs typeface="Aharoni" pitchFamily="2" charset="-79"/>
            </a:endParaRPr>
          </a:p>
        </p:txBody>
      </p:sp>
      <p:sp>
        <p:nvSpPr>
          <p:cNvPr id="6" name="Content Placeholder 5"/>
          <p:cNvSpPr>
            <a:spLocks noGrp="1"/>
          </p:cNvSpPr>
          <p:nvPr>
            <p:ph idx="1"/>
          </p:nvPr>
        </p:nvSpPr>
        <p:spPr/>
        <p:txBody>
          <a:bodyPr/>
          <a:lstStyle/>
          <a:p>
            <a:r>
              <a:rPr lang="en-US" dirty="0" smtClean="0">
                <a:latin typeface="+mj-lt"/>
                <a:cs typeface="Aharoni" pitchFamily="2" charset="-79"/>
              </a:rPr>
              <a:t>The evacuation of the Saigon embassy finally occurred in April of </a:t>
            </a:r>
            <a:r>
              <a:rPr lang="en-US" sz="2000" dirty="0" smtClean="0">
                <a:latin typeface="+mj-lt"/>
                <a:cs typeface="Aharoni" pitchFamily="2" charset="-79"/>
              </a:rPr>
              <a:t>1975</a:t>
            </a:r>
            <a:r>
              <a:rPr lang="en-US" dirty="0" smtClean="0">
                <a:latin typeface="+mj-lt"/>
                <a:cs typeface="Aharoni" pitchFamily="2" charset="-79"/>
              </a:rPr>
              <a:t>.  The United States attempted to take in as many South Vietnamese as possible out of the country. </a:t>
            </a:r>
          </a:p>
          <a:p>
            <a:r>
              <a:rPr lang="en-US" dirty="0">
                <a:latin typeface="+mj-lt"/>
                <a:cs typeface="Aharoni" pitchFamily="2" charset="-79"/>
                <a:hlinkClick r:id="rId2"/>
              </a:rPr>
              <a:t>http://</a:t>
            </a:r>
            <a:r>
              <a:rPr lang="en-US" dirty="0" smtClean="0">
                <a:latin typeface="+mj-lt"/>
                <a:cs typeface="Aharoni" pitchFamily="2" charset="-79"/>
                <a:hlinkClick r:id="rId2"/>
              </a:rPr>
              <a:t>www.youtube.com/watch?v=Yd-yNBH </a:t>
            </a:r>
            <a:r>
              <a:rPr lang="en-US" dirty="0" err="1" smtClean="0">
                <a:latin typeface="+mj-lt"/>
                <a:cs typeface="Aharoni" pitchFamily="2" charset="-79"/>
                <a:hlinkClick r:id="rId2"/>
              </a:rPr>
              <a:t>xodw</a:t>
            </a:r>
            <a:r>
              <a:rPr lang="en-US" dirty="0" smtClean="0">
                <a:latin typeface="+mj-lt"/>
                <a:cs typeface="Aharoni" pitchFamily="2" charset="-79"/>
              </a:rPr>
              <a:t> </a:t>
            </a:r>
          </a:p>
          <a:p>
            <a:endParaRPr lang="en-US" dirty="0">
              <a:latin typeface="+mj-lt"/>
              <a:cs typeface="Aharoni" pitchFamily="2" charset="-79"/>
            </a:endParaRPr>
          </a:p>
        </p:txBody>
      </p:sp>
    </p:spTree>
    <p:extLst>
      <p:ext uri="{BB962C8B-B14F-4D97-AF65-F5344CB8AC3E}">
        <p14:creationId xmlns:p14="http://schemas.microsoft.com/office/powerpoint/2010/main" val="91756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p:txBody>
          <a:bodyPr>
            <a:normAutofit fontScale="92500"/>
          </a:bodyPr>
          <a:lstStyle/>
          <a:p>
            <a:r>
              <a:rPr lang="en-US" dirty="0" smtClean="0">
                <a:latin typeface="+mj-lt"/>
                <a:cs typeface="Aharoni" pitchFamily="2" charset="-79"/>
              </a:rPr>
              <a:t>Although he modeled the Declaration of Independence on Thomas Jefferson’s work, Americans were wary of communism at the end of World War II, and sought to assist our longtime ally, France.</a:t>
            </a:r>
            <a:endParaRPr lang="en-US" dirty="0">
              <a:latin typeface="+mj-lt"/>
              <a:cs typeface="Aharoni" pitchFamily="2" charset="-79"/>
            </a:endParaRPr>
          </a:p>
        </p:txBody>
      </p:sp>
      <p:sp>
        <p:nvSpPr>
          <p:cNvPr id="5" name="Title 4"/>
          <p:cNvSpPr>
            <a:spLocks noGrp="1"/>
          </p:cNvSpPr>
          <p:nvPr>
            <p:ph type="title"/>
          </p:nvPr>
        </p:nvSpPr>
        <p:spPr/>
        <p:txBody>
          <a:bodyPr/>
          <a:lstStyle/>
          <a:p>
            <a:r>
              <a:rPr lang="en-US" dirty="0" smtClean="0">
                <a:cs typeface="Aharoni" pitchFamily="2" charset="-79"/>
              </a:rPr>
              <a:t>HO Chi Minh</a:t>
            </a:r>
            <a:endParaRPr lang="en-US" dirty="0">
              <a:cs typeface="Aharoni" pitchFamily="2" charset="-79"/>
            </a:endParaRP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90465" y="685800"/>
            <a:ext cx="3563470" cy="5257800"/>
          </a:xfrm>
        </p:spPr>
      </p:pic>
    </p:spTree>
    <p:extLst>
      <p:ext uri="{BB962C8B-B14F-4D97-AF65-F5344CB8AC3E}">
        <p14:creationId xmlns:p14="http://schemas.microsoft.com/office/powerpoint/2010/main" val="2208496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1891" b="11891"/>
          <a:stretch>
            <a:fillRect/>
          </a:stretch>
        </p:blipFill>
        <p:spPr/>
      </p:pic>
      <p:sp>
        <p:nvSpPr>
          <p:cNvPr id="7" name="Text Placeholder 6"/>
          <p:cNvSpPr>
            <a:spLocks noGrp="1"/>
          </p:cNvSpPr>
          <p:nvPr>
            <p:ph type="body" sz="half" idx="2"/>
          </p:nvPr>
        </p:nvSpPr>
        <p:spPr/>
        <p:txBody>
          <a:bodyPr/>
          <a:lstStyle/>
          <a:p>
            <a:r>
              <a:rPr lang="en-US" dirty="0" smtClean="0">
                <a:solidFill>
                  <a:schemeClr val="tx1">
                    <a:lumMod val="85000"/>
                    <a:lumOff val="15000"/>
                  </a:schemeClr>
                </a:solidFill>
                <a:latin typeface="+mj-lt"/>
                <a:cs typeface="Aharoni" pitchFamily="2" charset="-79"/>
              </a:rPr>
              <a:t>The United States Supported France</a:t>
            </a:r>
            <a:endParaRPr lang="en-US" dirty="0">
              <a:solidFill>
                <a:schemeClr val="tx1">
                  <a:lumMod val="85000"/>
                  <a:lumOff val="15000"/>
                </a:schemeClr>
              </a:solidFill>
              <a:latin typeface="+mj-lt"/>
              <a:cs typeface="Aharoni" pitchFamily="2" charset="-79"/>
            </a:endParaRPr>
          </a:p>
        </p:txBody>
      </p:sp>
      <p:sp>
        <p:nvSpPr>
          <p:cNvPr id="5" name="Title 4"/>
          <p:cNvSpPr>
            <a:spLocks noGrp="1"/>
          </p:cNvSpPr>
          <p:nvPr>
            <p:ph type="title"/>
          </p:nvPr>
        </p:nvSpPr>
        <p:spPr/>
        <p:txBody>
          <a:bodyPr/>
          <a:lstStyle/>
          <a:p>
            <a:r>
              <a:rPr lang="en-US" dirty="0" smtClean="0">
                <a:cs typeface="Aharoni" pitchFamily="2" charset="-79"/>
              </a:rPr>
              <a:t>The First indo-</a:t>
            </a:r>
            <a:r>
              <a:rPr lang="en-US" dirty="0" err="1" smtClean="0">
                <a:cs typeface="Aharoni" pitchFamily="2" charset="-79"/>
              </a:rPr>
              <a:t>chinese</a:t>
            </a:r>
            <a:r>
              <a:rPr lang="en-US" dirty="0" smtClean="0">
                <a:cs typeface="Aharoni" pitchFamily="2" charset="-79"/>
              </a:rPr>
              <a:t> war, 1946 - 1954</a:t>
            </a:r>
            <a:endParaRPr lang="en-US" dirty="0">
              <a:cs typeface="Aharoni" pitchFamily="2" charset="-79"/>
            </a:endParaRPr>
          </a:p>
        </p:txBody>
      </p:sp>
    </p:spTree>
    <p:extLst>
      <p:ext uri="{BB962C8B-B14F-4D97-AF65-F5344CB8AC3E}">
        <p14:creationId xmlns:p14="http://schemas.microsoft.com/office/powerpoint/2010/main" val="1924516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4469" y="1295400"/>
            <a:ext cx="4743061" cy="3810000"/>
          </a:xfrm>
        </p:spPr>
      </p:pic>
      <p:sp>
        <p:nvSpPr>
          <p:cNvPr id="7" name="Text Placeholder 6"/>
          <p:cNvSpPr>
            <a:spLocks noGrp="1"/>
          </p:cNvSpPr>
          <p:nvPr>
            <p:ph type="body" sz="half" idx="2"/>
          </p:nvPr>
        </p:nvSpPr>
        <p:spPr>
          <a:xfrm>
            <a:off x="685800" y="2209800"/>
            <a:ext cx="2438400" cy="2667000"/>
          </a:xfrm>
        </p:spPr>
        <p:txBody>
          <a:bodyPr>
            <a:normAutofit/>
          </a:bodyPr>
          <a:lstStyle/>
          <a:p>
            <a:r>
              <a:rPr lang="en-US" dirty="0" smtClean="0">
                <a:latin typeface="+mj-lt"/>
                <a:cs typeface="Aharoni" pitchFamily="2" charset="-79"/>
              </a:rPr>
              <a:t>At the battle of </a:t>
            </a:r>
            <a:r>
              <a:rPr lang="en-US" dirty="0" err="1" smtClean="0">
                <a:latin typeface="+mj-lt"/>
                <a:cs typeface="Aharoni" pitchFamily="2" charset="-79"/>
              </a:rPr>
              <a:t>Dien</a:t>
            </a:r>
            <a:r>
              <a:rPr lang="en-US" dirty="0" smtClean="0">
                <a:latin typeface="+mj-lt"/>
                <a:cs typeface="Aharoni" pitchFamily="2" charset="-79"/>
              </a:rPr>
              <a:t> Bien </a:t>
            </a:r>
            <a:r>
              <a:rPr lang="en-US" dirty="0" err="1" smtClean="0">
                <a:latin typeface="+mj-lt"/>
                <a:cs typeface="Aharoni" pitchFamily="2" charset="-79"/>
              </a:rPr>
              <a:t>Phu</a:t>
            </a:r>
            <a:r>
              <a:rPr lang="en-US" dirty="0" smtClean="0">
                <a:latin typeface="+mj-lt"/>
                <a:cs typeface="Aharoni" pitchFamily="2" charset="-79"/>
              </a:rPr>
              <a:t>, Vietnamese revolutionaries force the French – who enjoyed American monetary support – to surrender. After </a:t>
            </a:r>
            <a:r>
              <a:rPr lang="en-US" dirty="0" err="1" smtClean="0">
                <a:latin typeface="+mj-lt"/>
                <a:cs typeface="Aharoni" pitchFamily="2" charset="-79"/>
              </a:rPr>
              <a:t>Dien</a:t>
            </a:r>
            <a:r>
              <a:rPr lang="en-US" dirty="0" smtClean="0">
                <a:latin typeface="+mj-lt"/>
                <a:cs typeface="Aharoni" pitchFamily="2" charset="-79"/>
              </a:rPr>
              <a:t> Bien </a:t>
            </a:r>
            <a:r>
              <a:rPr lang="en-US" dirty="0" err="1" smtClean="0">
                <a:latin typeface="+mj-lt"/>
                <a:cs typeface="Aharoni" pitchFamily="2" charset="-79"/>
              </a:rPr>
              <a:t>Phu</a:t>
            </a:r>
            <a:r>
              <a:rPr lang="en-US" dirty="0" smtClean="0">
                <a:latin typeface="+mj-lt"/>
                <a:cs typeface="Aharoni" pitchFamily="2" charset="-79"/>
              </a:rPr>
              <a:t>, the Geneva Accords were signed in order to divide Vietnam between pro Communist forces under Ho and anti-communist forces.  </a:t>
            </a:r>
            <a:endParaRPr lang="en-US" dirty="0">
              <a:latin typeface="+mj-lt"/>
              <a:cs typeface="Aharoni" pitchFamily="2" charset="-79"/>
            </a:endParaRPr>
          </a:p>
        </p:txBody>
      </p:sp>
      <p:sp>
        <p:nvSpPr>
          <p:cNvPr id="5" name="Title 4"/>
          <p:cNvSpPr>
            <a:spLocks noGrp="1"/>
          </p:cNvSpPr>
          <p:nvPr>
            <p:ph type="title"/>
          </p:nvPr>
        </p:nvSpPr>
        <p:spPr>
          <a:xfrm>
            <a:off x="769000" y="1734312"/>
            <a:ext cx="2298634" cy="475488"/>
          </a:xfrm>
        </p:spPr>
        <p:txBody>
          <a:bodyPr/>
          <a:lstStyle/>
          <a:p>
            <a:r>
              <a:rPr lang="en-US" dirty="0" err="1" smtClean="0">
                <a:cs typeface="Aharoni" pitchFamily="2" charset="-79"/>
              </a:rPr>
              <a:t>Dien</a:t>
            </a:r>
            <a:r>
              <a:rPr lang="en-US" dirty="0" smtClean="0">
                <a:cs typeface="Aharoni" pitchFamily="2" charset="-79"/>
              </a:rPr>
              <a:t> Bien </a:t>
            </a:r>
            <a:r>
              <a:rPr lang="en-US" dirty="0" err="1" smtClean="0">
                <a:cs typeface="Aharoni" pitchFamily="2" charset="-79"/>
              </a:rPr>
              <a:t>Phu</a:t>
            </a:r>
            <a:endParaRPr lang="en-US" dirty="0">
              <a:cs typeface="Aharoni" pitchFamily="2" charset="-79"/>
            </a:endParaRPr>
          </a:p>
        </p:txBody>
      </p:sp>
    </p:spTree>
    <p:extLst>
      <p:ext uri="{BB962C8B-B14F-4D97-AF65-F5344CB8AC3E}">
        <p14:creationId xmlns:p14="http://schemas.microsoft.com/office/powerpoint/2010/main" val="4055066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cs typeface="Aharoni" pitchFamily="2" charset="-79"/>
              </a:rPr>
              <a:t>Two Vietnams</a:t>
            </a:r>
            <a:endParaRPr lang="en-US" dirty="0">
              <a:cs typeface="Aharoni" pitchFamily="2" charset="-79"/>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62000" y="1650649"/>
            <a:ext cx="3581400" cy="4668169"/>
          </a:xfrm>
        </p:spPr>
      </p:pic>
      <p:sp>
        <p:nvSpPr>
          <p:cNvPr id="3" name="Text Placeholder 2"/>
          <p:cNvSpPr>
            <a:spLocks noGrp="1"/>
          </p:cNvSpPr>
          <p:nvPr>
            <p:ph sz="half" idx="2"/>
          </p:nvPr>
        </p:nvSpPr>
        <p:spPr>
          <a:xfrm>
            <a:off x="4495800" y="1719071"/>
            <a:ext cx="4191000" cy="4407408"/>
          </a:xfrm>
        </p:spPr>
        <p:txBody>
          <a:bodyPr>
            <a:noAutofit/>
          </a:bodyPr>
          <a:lstStyle/>
          <a:p>
            <a:pPr marL="114300" indent="0">
              <a:buNone/>
            </a:pPr>
            <a:r>
              <a:rPr lang="en-US" sz="2000" dirty="0" smtClean="0">
                <a:latin typeface="Book Antiqua" panose="02040602050305030304" pitchFamily="18" charset="0"/>
                <a:cs typeface="Aharoni" pitchFamily="2" charset="-79"/>
              </a:rPr>
              <a:t>The United States supported a divided Vietnam, at the 17</a:t>
            </a:r>
            <a:r>
              <a:rPr lang="en-US" sz="2000" baseline="30000" dirty="0" smtClean="0">
                <a:latin typeface="Book Antiqua" panose="02040602050305030304" pitchFamily="18" charset="0"/>
                <a:cs typeface="Aharoni" pitchFamily="2" charset="-79"/>
              </a:rPr>
              <a:t>th</a:t>
            </a:r>
            <a:r>
              <a:rPr lang="en-US" sz="2000" dirty="0" smtClean="0">
                <a:latin typeface="Book Antiqua" panose="02040602050305030304" pitchFamily="18" charset="0"/>
                <a:cs typeface="Aharoni" pitchFamily="2" charset="-79"/>
              </a:rPr>
              <a:t> Parallel.  Ho controlled the North, and anti-communist leader Ngo </a:t>
            </a:r>
            <a:r>
              <a:rPr lang="en-US" sz="2000" dirty="0" err="1" smtClean="0">
                <a:latin typeface="Book Antiqua" panose="02040602050305030304" pitchFamily="18" charset="0"/>
                <a:cs typeface="Aharoni" pitchFamily="2" charset="-79"/>
              </a:rPr>
              <a:t>Dinh</a:t>
            </a:r>
            <a:r>
              <a:rPr lang="en-US" sz="2000" dirty="0" smtClean="0">
                <a:latin typeface="Book Antiqua" panose="02040602050305030304" pitchFamily="18" charset="0"/>
                <a:cs typeface="Aharoni" pitchFamily="2" charset="-79"/>
              </a:rPr>
              <a:t> Diem was the anti-communist leader of South Vietnam.  As the textbook suggests, “Anticommunism is a lousy substitute for democracy.”  Elections to unify the nation under one government in 1958 were blocked by Diem and the United States when it became apparent that Ho Chi Minh would win upwards of 80% of the vote.</a:t>
            </a:r>
            <a:endParaRPr lang="en-US" sz="2000" dirty="0">
              <a:latin typeface="Book Antiqua" panose="02040602050305030304" pitchFamily="18" charset="0"/>
              <a:cs typeface="Aharoni" pitchFamily="2" charset="-79"/>
            </a:endParaRPr>
          </a:p>
        </p:txBody>
      </p:sp>
    </p:spTree>
    <p:extLst>
      <p:ext uri="{BB962C8B-B14F-4D97-AF65-F5344CB8AC3E}">
        <p14:creationId xmlns:p14="http://schemas.microsoft.com/office/powerpoint/2010/main" val="4240056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Aharoni" pitchFamily="2" charset="-79"/>
              </a:rPr>
              <a:t>The Domino Theory</a:t>
            </a:r>
            <a:endParaRPr lang="en-US" dirty="0">
              <a:cs typeface="Aharoni" pitchFamily="2" charset="-79"/>
            </a:endParaRPr>
          </a:p>
        </p:txBody>
      </p:sp>
      <p:sp>
        <p:nvSpPr>
          <p:cNvPr id="6" name="Content Placeholder 5"/>
          <p:cNvSpPr>
            <a:spLocks noGrp="1"/>
          </p:cNvSpPr>
          <p:nvPr>
            <p:ph idx="1"/>
          </p:nvPr>
        </p:nvSpPr>
        <p:spPr/>
        <p:txBody>
          <a:bodyPr/>
          <a:lstStyle/>
          <a:p>
            <a:r>
              <a:rPr lang="en-US" dirty="0" smtClean="0">
                <a:latin typeface="+mj-lt"/>
                <a:cs typeface="Aharoni" pitchFamily="2" charset="-79"/>
              </a:rPr>
              <a:t>The Domino Theory was the belief that if one country fell to the communists, neighboring nations would be threatened and ultimately capitulate to communist nations.</a:t>
            </a:r>
          </a:p>
          <a:p>
            <a:r>
              <a:rPr lang="en-US" dirty="0" smtClean="0">
                <a:latin typeface="+mj-lt"/>
                <a:cs typeface="Aharoni" pitchFamily="2" charset="-79"/>
              </a:rPr>
              <a:t>The fear that communist sought to spread their ideology, government, economic policies, and philosophies – by force when necessary – was widely perceived.  The US viewed the USSR – China – North Korea – and now Vietnam, as dominos in a line, one nation falling because others before it had converted to communism.</a:t>
            </a:r>
            <a:endParaRPr lang="en-US" dirty="0">
              <a:latin typeface="+mj-lt"/>
              <a:cs typeface="Aharoni" pitchFamily="2" charset="-79"/>
            </a:endParaRPr>
          </a:p>
        </p:txBody>
      </p:sp>
    </p:spTree>
    <p:extLst>
      <p:ext uri="{BB962C8B-B14F-4D97-AF65-F5344CB8AC3E}">
        <p14:creationId xmlns:p14="http://schemas.microsoft.com/office/powerpoint/2010/main" val="4824630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2084</TotalTime>
  <Words>2700</Words>
  <Application>Microsoft Office PowerPoint</Application>
  <PresentationFormat>On-screen Show (4:3)</PresentationFormat>
  <Paragraphs>108</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Apothecary</vt:lpstr>
      <vt:lpstr>The Vietnam War Era</vt:lpstr>
      <vt:lpstr>The origins of the war</vt:lpstr>
      <vt:lpstr>Vietnam During World War II</vt:lpstr>
      <vt:lpstr>Ho Chi Minh’s Vietnamese Declaration of Independence</vt:lpstr>
      <vt:lpstr>HO Chi Minh</vt:lpstr>
      <vt:lpstr>The First indo-chinese war, 1946 - 1954</vt:lpstr>
      <vt:lpstr>Dien Bien Phu</vt:lpstr>
      <vt:lpstr>Two Vietnams</vt:lpstr>
      <vt:lpstr>The Domino Theory</vt:lpstr>
      <vt:lpstr>The Domino THeory</vt:lpstr>
      <vt:lpstr>The domino theory</vt:lpstr>
      <vt:lpstr>South Vietnam – America’s Ally</vt:lpstr>
      <vt:lpstr>Ngo Dinh Diem: Our Guy in South Vietnam, for better or for Worse?</vt:lpstr>
      <vt:lpstr>Buddhist Self-immolation </vt:lpstr>
      <vt:lpstr>Ngo Diem was assassinated in 1963.</vt:lpstr>
      <vt:lpstr>Kennedy Assassinated</vt:lpstr>
      <vt:lpstr>National Liberation Front, or the Vietcong</vt:lpstr>
      <vt:lpstr>Lyndon Baines Johnson</vt:lpstr>
      <vt:lpstr>The gulf of tonkin – uss maddox</vt:lpstr>
      <vt:lpstr>The Gulf of Tonkin Resolution:  A Declaration of War iN Vietnam</vt:lpstr>
      <vt:lpstr>LBJ and Escalation</vt:lpstr>
      <vt:lpstr>Operation Rolling thunder</vt:lpstr>
      <vt:lpstr>napalm</vt:lpstr>
      <vt:lpstr>Agent ORange</vt:lpstr>
      <vt:lpstr>Search and destroy</vt:lpstr>
      <vt:lpstr>The my lai massacre</vt:lpstr>
      <vt:lpstr>The Tet Offensive</vt:lpstr>
      <vt:lpstr>A divided nation</vt:lpstr>
      <vt:lpstr>The chaos of Vietnam</vt:lpstr>
      <vt:lpstr>Massive Protests oVer Vietnam</vt:lpstr>
      <vt:lpstr>Muhammad Ali  protests</vt:lpstr>
      <vt:lpstr>Stokely Carmichael</vt:lpstr>
      <vt:lpstr>LBJ Refuses the Democratic party’s nomination in 1968</vt:lpstr>
      <vt:lpstr>The Election of 1968</vt:lpstr>
      <vt:lpstr>Chicago, 1968</vt:lpstr>
      <vt:lpstr>Vietnamization</vt:lpstr>
      <vt:lpstr>Bombing Cambodia and Laos</vt:lpstr>
      <vt:lpstr>Student Protests and Killings</vt:lpstr>
      <vt:lpstr>Henry kissinger</vt:lpstr>
      <vt:lpstr>Operation linebacker</vt:lpstr>
      <vt:lpstr>The paris peace accords</vt:lpstr>
      <vt:lpstr>Ending the conflict in VIetnam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Vietnam War Era</dc:title>
  <dc:creator>Adam</dc:creator>
  <cp:lastModifiedBy>Adam</cp:lastModifiedBy>
  <cp:revision>52</cp:revision>
  <dcterms:created xsi:type="dcterms:W3CDTF">2012-04-15T12:57:27Z</dcterms:created>
  <dcterms:modified xsi:type="dcterms:W3CDTF">2016-05-08T23:05:10Z</dcterms:modified>
</cp:coreProperties>
</file>